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  <p:sldMasterId id="2147483719" r:id="rId3"/>
    <p:sldMasterId id="2147483736" r:id="rId4"/>
  </p:sldMasterIdLst>
  <p:notesMasterIdLst>
    <p:notesMasterId r:id="rId24"/>
  </p:notesMasterIdLst>
  <p:handoutMasterIdLst>
    <p:handoutMasterId r:id="rId25"/>
  </p:handoutMasterIdLst>
  <p:sldIdLst>
    <p:sldId id="388" r:id="rId5"/>
    <p:sldId id="275" r:id="rId6"/>
    <p:sldId id="344" r:id="rId7"/>
    <p:sldId id="391" r:id="rId8"/>
    <p:sldId id="393" r:id="rId9"/>
    <p:sldId id="398" r:id="rId10"/>
    <p:sldId id="395" r:id="rId11"/>
    <p:sldId id="399" r:id="rId12"/>
    <p:sldId id="396" r:id="rId13"/>
    <p:sldId id="400" r:id="rId14"/>
    <p:sldId id="350" r:id="rId15"/>
    <p:sldId id="354" r:id="rId16"/>
    <p:sldId id="402" r:id="rId17"/>
    <p:sldId id="406" r:id="rId18"/>
    <p:sldId id="403" r:id="rId19"/>
    <p:sldId id="404" r:id="rId20"/>
    <p:sldId id="405" r:id="rId21"/>
    <p:sldId id="357" r:id="rId22"/>
    <p:sldId id="381" r:id="rId23"/>
  </p:sldIdLst>
  <p:sldSz cx="24377650" cy="13716000"/>
  <p:notesSz cx="6761163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енлибаева Карашаш Кайраткызы" initials="МКК" lastIdx="3" clrIdx="0">
    <p:extLst>
      <p:ext uri="{19B8F6BF-5375-455C-9EA6-DF929625EA0E}">
        <p15:presenceInfo xmlns:p15="http://schemas.microsoft.com/office/powerpoint/2012/main" userId="S-1-5-21-3504814381-2904217901-3634603613-2229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E1E6"/>
    <a:srgbClr val="3798A9"/>
    <a:srgbClr val="8BFFBF"/>
    <a:srgbClr val="33CCCC"/>
    <a:srgbClr val="0070C0"/>
    <a:srgbClr val="0099FF"/>
    <a:srgbClr val="98C1D6"/>
    <a:srgbClr val="81B8FB"/>
    <a:srgbClr val="7DC7FF"/>
    <a:srgbClr val="7D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59" autoAdjust="0"/>
    <p:restoredTop sz="90421" autoAdjust="0"/>
  </p:normalViewPr>
  <p:slideViewPr>
    <p:cSldViewPr snapToGrid="0">
      <p:cViewPr varScale="1">
        <p:scale>
          <a:sx n="51" d="100"/>
          <a:sy n="51" d="100"/>
        </p:scale>
        <p:origin x="684" y="120"/>
      </p:cViewPr>
      <p:guideLst>
        <p:guide orient="horz" pos="4320"/>
        <p:guide pos="76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654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29837" cy="4988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3" y="1"/>
            <a:ext cx="2929837" cy="4988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399DF8-2BE2-4C57-873A-E6A6CC3F97A7}" type="datetimeFigureOut">
              <a:rPr lang="ru-RU" smtClean="0"/>
              <a:pPr/>
              <a:t>27.06.2023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43663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3" y="9443663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B8830C-9492-4991-93F5-4EF082C173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5379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29837" cy="4988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763" y="1"/>
            <a:ext cx="2929837" cy="4988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6ECEDD-3BD4-4C3E-B823-475923AE3895}" type="datetimeFigureOut">
              <a:rPr lang="en-US" smtClean="0"/>
              <a:pPr/>
              <a:t>6/27/2023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43663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763" y="9443663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6452B-B6B8-4D1A-A5DB-EC63412EC8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681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220663" y="812800"/>
            <a:ext cx="7202488" cy="40528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+mj-lt"/>
              <a:buNone/>
            </a:pPr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3BC83-1DC1-4AA5-950C-5730A417FD3A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1156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6452B-B6B8-4D1A-A5DB-EC63412EC8C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9541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6452B-B6B8-4D1A-A5DB-EC63412EC8C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0153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6452B-B6B8-4D1A-A5DB-EC63412EC8C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182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6452B-B6B8-4D1A-A5DB-EC63412EC8C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311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6452B-B6B8-4D1A-A5DB-EC63412EC8C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059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6452B-B6B8-4D1A-A5DB-EC63412EC8C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725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6452B-B6B8-4D1A-A5DB-EC63412EC8C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052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6452B-B6B8-4D1A-A5DB-EC63412EC8C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414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6452B-B6B8-4D1A-A5DB-EC63412EC8C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442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6452B-B6B8-4D1A-A5DB-EC63412EC8C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4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6452B-B6B8-4D1A-A5DB-EC63412EC8C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622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206" y="2244726"/>
            <a:ext cx="18283238" cy="4775200"/>
          </a:xfrm>
          <a:prstGeom prst="rect">
            <a:avLst/>
          </a:prstGeom>
        </p:spPr>
        <p:txBody>
          <a:bodyPr anchor="b"/>
          <a:lstStyle>
            <a:lvl1pPr algn="ctr">
              <a:defRPr sz="119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206" y="7204076"/>
            <a:ext cx="18283238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799"/>
            </a:lvl1pPr>
            <a:lvl2pPr marL="914171" indent="0" algn="ctr">
              <a:buNone/>
              <a:defRPr sz="3999"/>
            </a:lvl2pPr>
            <a:lvl3pPr marL="1828343" indent="0" algn="ctr">
              <a:buNone/>
              <a:defRPr sz="3599"/>
            </a:lvl3pPr>
            <a:lvl4pPr marL="2742514" indent="0" algn="ctr">
              <a:buNone/>
              <a:defRPr sz="3199"/>
            </a:lvl4pPr>
            <a:lvl5pPr marL="3656686" indent="0" algn="ctr">
              <a:buNone/>
              <a:defRPr sz="3199"/>
            </a:lvl5pPr>
            <a:lvl6pPr marL="4570857" indent="0" algn="ctr">
              <a:buNone/>
              <a:defRPr sz="3199"/>
            </a:lvl6pPr>
            <a:lvl7pPr marL="5485028" indent="0" algn="ctr">
              <a:buNone/>
              <a:defRPr sz="3199"/>
            </a:lvl7pPr>
            <a:lvl8pPr marL="6399200" indent="0" algn="ctr">
              <a:buNone/>
              <a:defRPr sz="3199"/>
            </a:lvl8pPr>
            <a:lvl9pPr marL="7313371" indent="0" algn="ctr">
              <a:buNone/>
              <a:defRPr sz="319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697" y="12712701"/>
            <a:ext cx="8227457" cy="730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ADVANT Multipurpose  Presentation 2017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76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697" y="12712701"/>
            <a:ext cx="8227457" cy="730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ADVANT Multipurpose  Presentation 2017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581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5256" y="730250"/>
            <a:ext cx="5256431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5963" y="730250"/>
            <a:ext cx="15464572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697" y="12712701"/>
            <a:ext cx="8227457" cy="730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ADVANT Multipurpose  Presentation 2017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008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ffe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24377650" cy="8267700"/>
          </a:xfrm>
          <a:solidFill>
            <a:srgbClr val="BFBFBF"/>
          </a:solidFill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sz="2800"/>
              <a:t>ADVANT Multipurpose  Presentation 2017 </a:t>
            </a:r>
            <a:endParaRPr lang="en-GB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48FCF8-25E9-4F94-BC2B-FA1B572C1F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3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964" y="212662"/>
            <a:ext cx="21025723" cy="1478112"/>
          </a:xfrm>
        </p:spPr>
        <p:txBody>
          <a:bodyPr>
            <a:normAutofit/>
          </a:bodyPr>
          <a:lstStyle>
            <a:lvl1pPr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2E75080D-9B69-44CD-8DC6-2AB7432FB13A}"/>
              </a:ext>
            </a:extLst>
          </p:cNvPr>
          <p:cNvGrpSpPr/>
          <p:nvPr userDrawn="1"/>
        </p:nvGrpSpPr>
        <p:grpSpPr>
          <a:xfrm>
            <a:off x="25150732" y="3"/>
            <a:ext cx="4392251" cy="3632198"/>
            <a:chOff x="12554553" y="1"/>
            <a:chExt cx="1647523" cy="1816099"/>
          </a:xfrm>
          <a:solidFill>
            <a:schemeClr val="accent6"/>
          </a:solidFill>
        </p:grpSpPr>
        <p:sp>
          <p:nvSpPr>
            <p:cNvPr id="7" name="Rectangle: Folded Corner 6">
              <a:extLst>
                <a:ext uri="{FF2B5EF4-FFF2-40B4-BE49-F238E27FC236}">
                  <a16:creationId xmlns:a16="http://schemas.microsoft.com/office/drawing/2014/main" xmlns="" id="{6CC02A43-EADC-4C00-AEF1-094390D18166}"/>
                </a:ext>
              </a:extLst>
            </p:cNvPr>
            <p:cNvSpPr/>
            <p:nvPr userDrawn="1"/>
          </p:nvSpPr>
          <p:spPr>
            <a:xfrm>
              <a:off x="12554553" y="1"/>
              <a:ext cx="1644047" cy="1816099"/>
            </a:xfrm>
            <a:prstGeom prst="foldedCorner">
              <a:avLst/>
            </a:prstGeom>
            <a:grpFill/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pPr defTabSz="1828800"/>
              <a:r>
                <a:rPr lang="en-US" sz="2800">
                  <a:solidFill>
                    <a:srgbClr val="FFE200">
                      <a:lumMod val="50000"/>
                    </a:srgbClr>
                  </a:solidFill>
                </a:rPr>
                <a:t>To insert your own icons*:</a:t>
              </a:r>
            </a:p>
            <a:p>
              <a:pPr defTabSz="1828800"/>
              <a:endParaRPr lang="en-US" sz="2800">
                <a:solidFill>
                  <a:srgbClr val="FFE200">
                    <a:lumMod val="50000"/>
                  </a:srgbClr>
                </a:solidFill>
              </a:endParaRPr>
            </a:p>
            <a:p>
              <a:pPr defTabSz="1828800"/>
              <a:r>
                <a:rPr lang="en-US" sz="2800" b="1">
                  <a:solidFill>
                    <a:srgbClr val="FFE200">
                      <a:lumMod val="50000"/>
                    </a:srgbClr>
                  </a:solidFill>
                </a:rPr>
                <a:t>Insert</a:t>
              </a:r>
              <a:r>
                <a:rPr lang="en-US" sz="2800">
                  <a:solidFill>
                    <a:srgbClr val="FFE200">
                      <a:lumMod val="50000"/>
                    </a:srgbClr>
                  </a:solidFill>
                </a:rPr>
                <a:t> &gt;&gt; </a:t>
              </a:r>
              <a:r>
                <a:rPr lang="en-US" sz="2800" b="1">
                  <a:solidFill>
                    <a:srgbClr val="FFE200">
                      <a:lumMod val="50000"/>
                    </a:srgbClr>
                  </a:solidFill>
                </a:rPr>
                <a:t>Icons</a:t>
              </a:r>
            </a:p>
            <a:p>
              <a:pPr defTabSz="1828800"/>
              <a:endParaRPr lang="en-US" sz="2800">
                <a:solidFill>
                  <a:srgbClr val="FFE200">
                    <a:lumMod val="50000"/>
                  </a:srgbClr>
                </a:solidFill>
              </a:endParaRPr>
            </a:p>
            <a:p>
              <a:pPr defTabSz="1828800"/>
              <a:r>
                <a:rPr lang="en-US" sz="2400" i="1">
                  <a:solidFill>
                    <a:srgbClr val="FFE200">
                      <a:lumMod val="50000"/>
                    </a:srgbClr>
                  </a:solidFill>
                </a:rPr>
                <a:t>(*Only available to Office 365 subscribers)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652643FE-0C7E-4051-A458-E6D0BEE8C3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02026" y="424090"/>
              <a:ext cx="400050" cy="657225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4080458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8324" y="4260867"/>
            <a:ext cx="20721003" cy="29400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56648" y="7772400"/>
            <a:ext cx="17064355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5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1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5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5E6-9AE4-42C7-A8E0-F072DAD269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DB3C8-20E6-47D2-B756-468AC31B76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7838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5E6-9AE4-42C7-A8E0-F072DAD269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DB3C8-20E6-47D2-B756-468AC31B76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46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5666" y="8813817"/>
            <a:ext cx="20721003" cy="2724150"/>
          </a:xfrm>
        </p:spPr>
        <p:txBody>
          <a:bodyPr anchor="t"/>
          <a:lstStyle>
            <a:lvl1pPr algn="l">
              <a:defRPr sz="8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25666" y="5813427"/>
            <a:ext cx="20721003" cy="3000374"/>
          </a:xfrm>
        </p:spPr>
        <p:txBody>
          <a:bodyPr anchor="b"/>
          <a:lstStyle>
            <a:lvl1pPr marL="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1pPr>
            <a:lvl2pPr marL="914378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75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132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508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1886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262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64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018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5E6-9AE4-42C7-A8E0-F072DAD269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DB3C8-20E6-47D2-B756-468AC31B76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5146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18883" y="3200413"/>
            <a:ext cx="10766795" cy="9051926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2391972" y="3200413"/>
            <a:ext cx="10766795" cy="9051926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5E6-9AE4-42C7-A8E0-F072DAD269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DB3C8-20E6-47D2-B756-468AC31B76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4518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8882" y="3070226"/>
            <a:ext cx="10771029" cy="12795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78" indent="0">
              <a:buNone/>
              <a:defRPr sz="4000" b="1"/>
            </a:lvl2pPr>
            <a:lvl3pPr marL="1828754" indent="0">
              <a:buNone/>
              <a:defRPr sz="3600" b="1"/>
            </a:lvl3pPr>
            <a:lvl4pPr marL="2743132" indent="0">
              <a:buNone/>
              <a:defRPr sz="3200" b="1"/>
            </a:lvl4pPr>
            <a:lvl5pPr marL="3657508" indent="0">
              <a:buNone/>
              <a:defRPr sz="3200" b="1"/>
            </a:lvl5pPr>
            <a:lvl6pPr marL="4571886" indent="0">
              <a:buNone/>
              <a:defRPr sz="3200" b="1"/>
            </a:lvl6pPr>
            <a:lvl7pPr marL="5486262" indent="0">
              <a:buNone/>
              <a:defRPr sz="3200" b="1"/>
            </a:lvl7pPr>
            <a:lvl8pPr marL="6400640" indent="0">
              <a:buNone/>
              <a:defRPr sz="3200" b="1"/>
            </a:lvl8pPr>
            <a:lvl9pPr marL="7315018" indent="0">
              <a:buNone/>
              <a:defRPr sz="3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218882" y="4349750"/>
            <a:ext cx="10771029" cy="7902576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2383520" y="3070226"/>
            <a:ext cx="10775260" cy="12795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78" indent="0">
              <a:buNone/>
              <a:defRPr sz="4000" b="1"/>
            </a:lvl2pPr>
            <a:lvl3pPr marL="1828754" indent="0">
              <a:buNone/>
              <a:defRPr sz="3600" b="1"/>
            </a:lvl3pPr>
            <a:lvl4pPr marL="2743132" indent="0">
              <a:buNone/>
              <a:defRPr sz="3200" b="1"/>
            </a:lvl4pPr>
            <a:lvl5pPr marL="3657508" indent="0">
              <a:buNone/>
              <a:defRPr sz="3200" b="1"/>
            </a:lvl5pPr>
            <a:lvl6pPr marL="4571886" indent="0">
              <a:buNone/>
              <a:defRPr sz="3200" b="1"/>
            </a:lvl6pPr>
            <a:lvl7pPr marL="5486262" indent="0">
              <a:buNone/>
              <a:defRPr sz="3200" b="1"/>
            </a:lvl7pPr>
            <a:lvl8pPr marL="6400640" indent="0">
              <a:buNone/>
              <a:defRPr sz="3200" b="1"/>
            </a:lvl8pPr>
            <a:lvl9pPr marL="7315018" indent="0">
              <a:buNone/>
              <a:defRPr sz="3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12383520" y="4349750"/>
            <a:ext cx="10775260" cy="7902576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5E6-9AE4-42C7-A8E0-F072DAD269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DB3C8-20E6-47D2-B756-468AC31B76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8398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5E6-9AE4-42C7-A8E0-F072DAD269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DB3C8-20E6-47D2-B756-468AC31B76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712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697" y="12712701"/>
            <a:ext cx="8227457" cy="730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ADVANT Multipurpose  Presentation 2017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9830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5E6-9AE4-42C7-A8E0-F072DAD269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DB3C8-20E6-47D2-B756-468AC31B76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4492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9" y="546100"/>
            <a:ext cx="8020079" cy="2324100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530984" y="546117"/>
            <a:ext cx="13627784" cy="11706226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18889" y="2870207"/>
            <a:ext cx="8020079" cy="9382126"/>
          </a:xfrm>
        </p:spPr>
        <p:txBody>
          <a:bodyPr/>
          <a:lstStyle>
            <a:lvl1pPr marL="0" indent="0">
              <a:buNone/>
              <a:defRPr sz="2800"/>
            </a:lvl1pPr>
            <a:lvl2pPr marL="914378" indent="0">
              <a:buNone/>
              <a:defRPr sz="2400"/>
            </a:lvl2pPr>
            <a:lvl3pPr marL="1828754" indent="0">
              <a:buNone/>
              <a:defRPr sz="2000"/>
            </a:lvl3pPr>
            <a:lvl4pPr marL="2743132" indent="0">
              <a:buNone/>
              <a:defRPr sz="1800"/>
            </a:lvl4pPr>
            <a:lvl5pPr marL="3657508" indent="0">
              <a:buNone/>
              <a:defRPr sz="1800"/>
            </a:lvl5pPr>
            <a:lvl6pPr marL="4571886" indent="0">
              <a:buNone/>
              <a:defRPr sz="1800"/>
            </a:lvl6pPr>
            <a:lvl7pPr marL="5486262" indent="0">
              <a:buNone/>
              <a:defRPr sz="1800"/>
            </a:lvl7pPr>
            <a:lvl8pPr marL="6400640" indent="0">
              <a:buNone/>
              <a:defRPr sz="1800"/>
            </a:lvl8pPr>
            <a:lvl9pPr marL="7315018" indent="0">
              <a:buNone/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5E6-9AE4-42C7-A8E0-F072DAD269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DB3C8-20E6-47D2-B756-468AC31B76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8884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8190" y="9601200"/>
            <a:ext cx="14626590" cy="1133476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778190" y="1225550"/>
            <a:ext cx="14626590" cy="8229600"/>
          </a:xfrm>
        </p:spPr>
        <p:txBody>
          <a:bodyPr/>
          <a:lstStyle>
            <a:lvl1pPr marL="0" indent="0">
              <a:buNone/>
              <a:defRPr sz="6400"/>
            </a:lvl1pPr>
            <a:lvl2pPr marL="914378" indent="0">
              <a:buNone/>
              <a:defRPr sz="5600"/>
            </a:lvl2pPr>
            <a:lvl3pPr marL="1828754" indent="0">
              <a:buNone/>
              <a:defRPr sz="4800"/>
            </a:lvl3pPr>
            <a:lvl4pPr marL="2743132" indent="0">
              <a:buNone/>
              <a:defRPr sz="4000"/>
            </a:lvl4pPr>
            <a:lvl5pPr marL="3657508" indent="0">
              <a:buNone/>
              <a:defRPr sz="4000"/>
            </a:lvl5pPr>
            <a:lvl6pPr marL="4571886" indent="0">
              <a:buNone/>
              <a:defRPr sz="4000"/>
            </a:lvl6pPr>
            <a:lvl7pPr marL="5486262" indent="0">
              <a:buNone/>
              <a:defRPr sz="4000"/>
            </a:lvl7pPr>
            <a:lvl8pPr marL="6400640" indent="0">
              <a:buNone/>
              <a:defRPr sz="4000"/>
            </a:lvl8pPr>
            <a:lvl9pPr marL="7315018" indent="0">
              <a:buNone/>
              <a:defRPr sz="4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78190" y="10734676"/>
            <a:ext cx="14626590" cy="1609724"/>
          </a:xfrm>
        </p:spPr>
        <p:txBody>
          <a:bodyPr/>
          <a:lstStyle>
            <a:lvl1pPr marL="0" indent="0">
              <a:buNone/>
              <a:defRPr sz="2800"/>
            </a:lvl1pPr>
            <a:lvl2pPr marL="914378" indent="0">
              <a:buNone/>
              <a:defRPr sz="2400"/>
            </a:lvl2pPr>
            <a:lvl3pPr marL="1828754" indent="0">
              <a:buNone/>
              <a:defRPr sz="2000"/>
            </a:lvl3pPr>
            <a:lvl4pPr marL="2743132" indent="0">
              <a:buNone/>
              <a:defRPr sz="1800"/>
            </a:lvl4pPr>
            <a:lvl5pPr marL="3657508" indent="0">
              <a:buNone/>
              <a:defRPr sz="1800"/>
            </a:lvl5pPr>
            <a:lvl6pPr marL="4571886" indent="0">
              <a:buNone/>
              <a:defRPr sz="1800"/>
            </a:lvl6pPr>
            <a:lvl7pPr marL="5486262" indent="0">
              <a:buNone/>
              <a:defRPr sz="1800"/>
            </a:lvl7pPr>
            <a:lvl8pPr marL="6400640" indent="0">
              <a:buNone/>
              <a:defRPr sz="1800"/>
            </a:lvl8pPr>
            <a:lvl9pPr marL="7315018" indent="0">
              <a:buNone/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5E6-9AE4-42C7-A8E0-F072DAD269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DB3C8-20E6-47D2-B756-468AC31B76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7302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5E6-9AE4-42C7-A8E0-F072DAD269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DB3C8-20E6-47D2-B756-468AC31B76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1746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7673796" y="549293"/>
            <a:ext cx="5484971" cy="117030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8882" y="549293"/>
            <a:ext cx="16048620" cy="117030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5E6-9AE4-42C7-A8E0-F072DAD269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DB3C8-20E6-47D2-B756-468AC31B76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615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206" y="2244726"/>
            <a:ext cx="18283238" cy="4775200"/>
          </a:xfrm>
        </p:spPr>
        <p:txBody>
          <a:bodyPr anchor="b"/>
          <a:lstStyle>
            <a:lvl1pPr algn="ctr">
              <a:defRPr sz="119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206" y="7204076"/>
            <a:ext cx="18283238" cy="3311524"/>
          </a:xfrm>
        </p:spPr>
        <p:txBody>
          <a:bodyPr/>
          <a:lstStyle>
            <a:lvl1pPr marL="0" indent="0" algn="ctr">
              <a:buNone/>
              <a:defRPr sz="4799"/>
            </a:lvl1pPr>
            <a:lvl2pPr marL="914171" indent="0" algn="ctr">
              <a:buNone/>
              <a:defRPr sz="3999"/>
            </a:lvl2pPr>
            <a:lvl3pPr marL="1828343" indent="0" algn="ctr">
              <a:buNone/>
              <a:defRPr sz="3599"/>
            </a:lvl3pPr>
            <a:lvl4pPr marL="2742514" indent="0" algn="ctr">
              <a:buNone/>
              <a:defRPr sz="3199"/>
            </a:lvl4pPr>
            <a:lvl5pPr marL="3656686" indent="0" algn="ctr">
              <a:buNone/>
              <a:defRPr sz="3199"/>
            </a:lvl5pPr>
            <a:lvl6pPr marL="4570857" indent="0" algn="ctr">
              <a:buNone/>
              <a:defRPr sz="3199"/>
            </a:lvl6pPr>
            <a:lvl7pPr marL="5485028" indent="0" algn="ctr">
              <a:buNone/>
              <a:defRPr sz="3199"/>
            </a:lvl7pPr>
            <a:lvl8pPr marL="6399200" indent="0" algn="ctr">
              <a:buNone/>
              <a:defRPr sz="3199"/>
            </a:lvl8pPr>
            <a:lvl9pPr marL="7313371" indent="0" algn="ctr">
              <a:buNone/>
              <a:defRPr sz="319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36FB0-1DE2-4A06-B894-70C2602177C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A790-9CEF-41C5-9E33-E379821257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817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5EF82-593F-4E5B-97B1-5043A51643C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A790-9CEF-41C5-9E33-E379821257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2669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267" y="3419477"/>
            <a:ext cx="21025723" cy="5705474"/>
          </a:xfrm>
        </p:spPr>
        <p:txBody>
          <a:bodyPr anchor="b"/>
          <a:lstStyle>
            <a:lvl1pPr>
              <a:defRPr sz="119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267" y="9178927"/>
            <a:ext cx="21025723" cy="3000374"/>
          </a:xfrm>
        </p:spPr>
        <p:txBody>
          <a:bodyPr/>
          <a:lstStyle>
            <a:lvl1pPr marL="0" indent="0">
              <a:buNone/>
              <a:defRPr sz="4799">
                <a:solidFill>
                  <a:schemeClr val="tx1">
                    <a:tint val="75000"/>
                  </a:schemeClr>
                </a:solidFill>
              </a:defRPr>
            </a:lvl1pPr>
            <a:lvl2pPr marL="914171" indent="0">
              <a:buNone/>
              <a:defRPr sz="3999">
                <a:solidFill>
                  <a:schemeClr val="tx1">
                    <a:tint val="75000"/>
                  </a:schemeClr>
                </a:solidFill>
              </a:defRPr>
            </a:lvl2pPr>
            <a:lvl3pPr marL="1828343" indent="0">
              <a:buNone/>
              <a:defRPr sz="3599">
                <a:solidFill>
                  <a:schemeClr val="tx1">
                    <a:tint val="75000"/>
                  </a:schemeClr>
                </a:solidFill>
              </a:defRPr>
            </a:lvl3pPr>
            <a:lvl4pPr marL="2742514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4pPr>
            <a:lvl5pPr marL="3656686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5pPr>
            <a:lvl6pPr marL="4570857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6pPr>
            <a:lvl7pPr marL="5485028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7pPr>
            <a:lvl8pPr marL="6399200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8pPr>
            <a:lvl9pPr marL="7313371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5BFE6-F5BC-4FD4-848D-732E9836861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A790-9CEF-41C5-9E33-E379821257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0517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5964" y="3651250"/>
            <a:ext cx="10360501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1185" y="3651250"/>
            <a:ext cx="10360501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F947-F7F0-4C93-88A9-F99733B7B31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A790-9CEF-41C5-9E33-E379821257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2455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139" y="730251"/>
            <a:ext cx="21025723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139" y="3362326"/>
            <a:ext cx="10312888" cy="1647824"/>
          </a:xfrm>
        </p:spPr>
        <p:txBody>
          <a:bodyPr anchor="b"/>
          <a:lstStyle>
            <a:lvl1pPr marL="0" indent="0">
              <a:buNone/>
              <a:defRPr sz="4799" b="1"/>
            </a:lvl1pPr>
            <a:lvl2pPr marL="914171" indent="0">
              <a:buNone/>
              <a:defRPr sz="3999" b="1"/>
            </a:lvl2pPr>
            <a:lvl3pPr marL="1828343" indent="0">
              <a:buNone/>
              <a:defRPr sz="3599" b="1"/>
            </a:lvl3pPr>
            <a:lvl4pPr marL="2742514" indent="0">
              <a:buNone/>
              <a:defRPr sz="3199" b="1"/>
            </a:lvl4pPr>
            <a:lvl5pPr marL="3656686" indent="0">
              <a:buNone/>
              <a:defRPr sz="3199" b="1"/>
            </a:lvl5pPr>
            <a:lvl6pPr marL="4570857" indent="0">
              <a:buNone/>
              <a:defRPr sz="3199" b="1"/>
            </a:lvl6pPr>
            <a:lvl7pPr marL="5485028" indent="0">
              <a:buNone/>
              <a:defRPr sz="3199" b="1"/>
            </a:lvl7pPr>
            <a:lvl8pPr marL="6399200" indent="0">
              <a:buNone/>
              <a:defRPr sz="3199" b="1"/>
            </a:lvl8pPr>
            <a:lvl9pPr marL="7313371" indent="0">
              <a:buNone/>
              <a:defRPr sz="31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139" y="5010150"/>
            <a:ext cx="10312888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1186" y="3362326"/>
            <a:ext cx="10363676" cy="1647824"/>
          </a:xfrm>
        </p:spPr>
        <p:txBody>
          <a:bodyPr anchor="b"/>
          <a:lstStyle>
            <a:lvl1pPr marL="0" indent="0">
              <a:buNone/>
              <a:defRPr sz="4799" b="1"/>
            </a:lvl1pPr>
            <a:lvl2pPr marL="914171" indent="0">
              <a:buNone/>
              <a:defRPr sz="3999" b="1"/>
            </a:lvl2pPr>
            <a:lvl3pPr marL="1828343" indent="0">
              <a:buNone/>
              <a:defRPr sz="3599" b="1"/>
            </a:lvl3pPr>
            <a:lvl4pPr marL="2742514" indent="0">
              <a:buNone/>
              <a:defRPr sz="3199" b="1"/>
            </a:lvl4pPr>
            <a:lvl5pPr marL="3656686" indent="0">
              <a:buNone/>
              <a:defRPr sz="3199" b="1"/>
            </a:lvl5pPr>
            <a:lvl6pPr marL="4570857" indent="0">
              <a:buNone/>
              <a:defRPr sz="3199" b="1"/>
            </a:lvl6pPr>
            <a:lvl7pPr marL="5485028" indent="0">
              <a:buNone/>
              <a:defRPr sz="3199" b="1"/>
            </a:lvl7pPr>
            <a:lvl8pPr marL="6399200" indent="0">
              <a:buNone/>
              <a:defRPr sz="3199" b="1"/>
            </a:lvl8pPr>
            <a:lvl9pPr marL="7313371" indent="0">
              <a:buNone/>
              <a:defRPr sz="31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1186" y="5010150"/>
            <a:ext cx="1036367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A8FBF-4361-4513-B054-9D80DFE6105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A790-9CEF-41C5-9E33-E379821257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069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267" y="3419477"/>
            <a:ext cx="21025723" cy="5705474"/>
          </a:xfrm>
          <a:prstGeom prst="rect">
            <a:avLst/>
          </a:prstGeom>
        </p:spPr>
        <p:txBody>
          <a:bodyPr anchor="b"/>
          <a:lstStyle>
            <a:lvl1pPr>
              <a:defRPr sz="119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267" y="9178927"/>
            <a:ext cx="21025723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799">
                <a:solidFill>
                  <a:schemeClr val="tx1">
                    <a:tint val="75000"/>
                  </a:schemeClr>
                </a:solidFill>
              </a:defRPr>
            </a:lvl1pPr>
            <a:lvl2pPr marL="914171" indent="0">
              <a:buNone/>
              <a:defRPr sz="3999">
                <a:solidFill>
                  <a:schemeClr val="tx1">
                    <a:tint val="75000"/>
                  </a:schemeClr>
                </a:solidFill>
              </a:defRPr>
            </a:lvl2pPr>
            <a:lvl3pPr marL="1828343" indent="0">
              <a:buNone/>
              <a:defRPr sz="3599">
                <a:solidFill>
                  <a:schemeClr val="tx1">
                    <a:tint val="75000"/>
                  </a:schemeClr>
                </a:solidFill>
              </a:defRPr>
            </a:lvl3pPr>
            <a:lvl4pPr marL="2742514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4pPr>
            <a:lvl5pPr marL="3656686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5pPr>
            <a:lvl6pPr marL="4570857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6pPr>
            <a:lvl7pPr marL="5485028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7pPr>
            <a:lvl8pPr marL="6399200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8pPr>
            <a:lvl9pPr marL="7313371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697" y="12712701"/>
            <a:ext cx="8227457" cy="730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ADVANT Multipurpose  Presentation 2017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3088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FD77D-85B7-41EB-8EE6-06A33841316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A790-9CEF-41C5-9E33-E379821257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8376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8CF05-CB96-4E7B-9864-CD62B4C8FE2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A790-9CEF-41C5-9E33-E379821257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0070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140" y="914400"/>
            <a:ext cx="7862426" cy="3200400"/>
          </a:xfrm>
        </p:spPr>
        <p:txBody>
          <a:bodyPr anchor="b"/>
          <a:lstStyle>
            <a:lvl1pPr>
              <a:defRPr sz="63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3677" y="1974851"/>
            <a:ext cx="12341185" cy="9747250"/>
          </a:xfrm>
        </p:spPr>
        <p:txBody>
          <a:bodyPr/>
          <a:lstStyle>
            <a:lvl1pPr>
              <a:defRPr sz="6398"/>
            </a:lvl1pPr>
            <a:lvl2pPr>
              <a:defRPr sz="5599"/>
            </a:lvl2pPr>
            <a:lvl3pPr>
              <a:defRPr sz="4799"/>
            </a:lvl3pPr>
            <a:lvl4pPr>
              <a:defRPr sz="3999"/>
            </a:lvl4pPr>
            <a:lvl5pPr>
              <a:defRPr sz="3999"/>
            </a:lvl5pPr>
            <a:lvl6pPr>
              <a:defRPr sz="3999"/>
            </a:lvl6pPr>
            <a:lvl7pPr>
              <a:defRPr sz="3999"/>
            </a:lvl7pPr>
            <a:lvl8pPr>
              <a:defRPr sz="3999"/>
            </a:lvl8pPr>
            <a:lvl9pPr>
              <a:defRPr sz="3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140" y="4114800"/>
            <a:ext cx="7862426" cy="7623176"/>
          </a:xfrm>
        </p:spPr>
        <p:txBody>
          <a:bodyPr/>
          <a:lstStyle>
            <a:lvl1pPr marL="0" indent="0">
              <a:buNone/>
              <a:defRPr sz="3199"/>
            </a:lvl1pPr>
            <a:lvl2pPr marL="914171" indent="0">
              <a:buNone/>
              <a:defRPr sz="2799"/>
            </a:lvl2pPr>
            <a:lvl3pPr marL="1828343" indent="0">
              <a:buNone/>
              <a:defRPr sz="2399"/>
            </a:lvl3pPr>
            <a:lvl4pPr marL="2742514" indent="0">
              <a:buNone/>
              <a:defRPr sz="2000"/>
            </a:lvl4pPr>
            <a:lvl5pPr marL="3656686" indent="0">
              <a:buNone/>
              <a:defRPr sz="2000"/>
            </a:lvl5pPr>
            <a:lvl6pPr marL="4570857" indent="0">
              <a:buNone/>
              <a:defRPr sz="2000"/>
            </a:lvl6pPr>
            <a:lvl7pPr marL="5485028" indent="0">
              <a:buNone/>
              <a:defRPr sz="2000"/>
            </a:lvl7pPr>
            <a:lvl8pPr marL="6399200" indent="0">
              <a:buNone/>
              <a:defRPr sz="2000"/>
            </a:lvl8pPr>
            <a:lvl9pPr marL="7313371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52AE-34B9-4743-9485-7D84FA04700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A790-9CEF-41C5-9E33-E379821257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8925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140" y="914400"/>
            <a:ext cx="7862426" cy="3200400"/>
          </a:xfrm>
        </p:spPr>
        <p:txBody>
          <a:bodyPr anchor="b"/>
          <a:lstStyle>
            <a:lvl1pPr>
              <a:defRPr sz="63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3677" y="1974851"/>
            <a:ext cx="12341185" cy="9747250"/>
          </a:xfrm>
        </p:spPr>
        <p:txBody>
          <a:bodyPr anchor="t"/>
          <a:lstStyle>
            <a:lvl1pPr marL="0" indent="0">
              <a:buNone/>
              <a:defRPr sz="6398"/>
            </a:lvl1pPr>
            <a:lvl2pPr marL="914171" indent="0">
              <a:buNone/>
              <a:defRPr sz="5599"/>
            </a:lvl2pPr>
            <a:lvl3pPr marL="1828343" indent="0">
              <a:buNone/>
              <a:defRPr sz="4799"/>
            </a:lvl3pPr>
            <a:lvl4pPr marL="2742514" indent="0">
              <a:buNone/>
              <a:defRPr sz="3999"/>
            </a:lvl4pPr>
            <a:lvl5pPr marL="3656686" indent="0">
              <a:buNone/>
              <a:defRPr sz="3999"/>
            </a:lvl5pPr>
            <a:lvl6pPr marL="4570857" indent="0">
              <a:buNone/>
              <a:defRPr sz="3999"/>
            </a:lvl6pPr>
            <a:lvl7pPr marL="5485028" indent="0">
              <a:buNone/>
              <a:defRPr sz="3999"/>
            </a:lvl7pPr>
            <a:lvl8pPr marL="6399200" indent="0">
              <a:buNone/>
              <a:defRPr sz="3999"/>
            </a:lvl8pPr>
            <a:lvl9pPr marL="7313371" indent="0">
              <a:buNone/>
              <a:defRPr sz="39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140" y="4114800"/>
            <a:ext cx="7862426" cy="7623176"/>
          </a:xfrm>
        </p:spPr>
        <p:txBody>
          <a:bodyPr/>
          <a:lstStyle>
            <a:lvl1pPr marL="0" indent="0">
              <a:buNone/>
              <a:defRPr sz="3199"/>
            </a:lvl1pPr>
            <a:lvl2pPr marL="914171" indent="0">
              <a:buNone/>
              <a:defRPr sz="2799"/>
            </a:lvl2pPr>
            <a:lvl3pPr marL="1828343" indent="0">
              <a:buNone/>
              <a:defRPr sz="2399"/>
            </a:lvl3pPr>
            <a:lvl4pPr marL="2742514" indent="0">
              <a:buNone/>
              <a:defRPr sz="2000"/>
            </a:lvl4pPr>
            <a:lvl5pPr marL="3656686" indent="0">
              <a:buNone/>
              <a:defRPr sz="2000"/>
            </a:lvl5pPr>
            <a:lvl6pPr marL="4570857" indent="0">
              <a:buNone/>
              <a:defRPr sz="2000"/>
            </a:lvl6pPr>
            <a:lvl7pPr marL="5485028" indent="0">
              <a:buNone/>
              <a:defRPr sz="2000"/>
            </a:lvl7pPr>
            <a:lvl8pPr marL="6399200" indent="0">
              <a:buNone/>
              <a:defRPr sz="2000"/>
            </a:lvl8pPr>
            <a:lvl9pPr marL="7313371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317C9-9098-424B-9B49-B8A47761491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A790-9CEF-41C5-9E33-E379821257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3144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66373-EE32-4808-9392-0D330C30608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A790-9CEF-41C5-9E33-E379821257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4520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5256" y="730250"/>
            <a:ext cx="5256431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5963" y="730250"/>
            <a:ext cx="15464572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524B9-E34C-4759-9CC1-DF90627DA1B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A790-9CEF-41C5-9E33-E379821257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599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5964" y="3651250"/>
            <a:ext cx="10360501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1185" y="3651250"/>
            <a:ext cx="10360501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697" y="12712701"/>
            <a:ext cx="8227457" cy="730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ADVANT Multipurpose  Presentation 2017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398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139" y="730251"/>
            <a:ext cx="21025723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139" y="3362326"/>
            <a:ext cx="10312888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799" b="1"/>
            </a:lvl1pPr>
            <a:lvl2pPr marL="914171" indent="0">
              <a:buNone/>
              <a:defRPr sz="3999" b="1"/>
            </a:lvl2pPr>
            <a:lvl3pPr marL="1828343" indent="0">
              <a:buNone/>
              <a:defRPr sz="3599" b="1"/>
            </a:lvl3pPr>
            <a:lvl4pPr marL="2742514" indent="0">
              <a:buNone/>
              <a:defRPr sz="3199" b="1"/>
            </a:lvl4pPr>
            <a:lvl5pPr marL="3656686" indent="0">
              <a:buNone/>
              <a:defRPr sz="3199" b="1"/>
            </a:lvl5pPr>
            <a:lvl6pPr marL="4570857" indent="0">
              <a:buNone/>
              <a:defRPr sz="3199" b="1"/>
            </a:lvl6pPr>
            <a:lvl7pPr marL="5485028" indent="0">
              <a:buNone/>
              <a:defRPr sz="3199" b="1"/>
            </a:lvl7pPr>
            <a:lvl8pPr marL="6399200" indent="0">
              <a:buNone/>
              <a:defRPr sz="3199" b="1"/>
            </a:lvl8pPr>
            <a:lvl9pPr marL="7313371" indent="0">
              <a:buNone/>
              <a:defRPr sz="319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139" y="5010150"/>
            <a:ext cx="10312888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1186" y="3362326"/>
            <a:ext cx="103636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799" b="1"/>
            </a:lvl1pPr>
            <a:lvl2pPr marL="914171" indent="0">
              <a:buNone/>
              <a:defRPr sz="3999" b="1"/>
            </a:lvl2pPr>
            <a:lvl3pPr marL="1828343" indent="0">
              <a:buNone/>
              <a:defRPr sz="3599" b="1"/>
            </a:lvl3pPr>
            <a:lvl4pPr marL="2742514" indent="0">
              <a:buNone/>
              <a:defRPr sz="3199" b="1"/>
            </a:lvl4pPr>
            <a:lvl5pPr marL="3656686" indent="0">
              <a:buNone/>
              <a:defRPr sz="3199" b="1"/>
            </a:lvl5pPr>
            <a:lvl6pPr marL="4570857" indent="0">
              <a:buNone/>
              <a:defRPr sz="3199" b="1"/>
            </a:lvl6pPr>
            <a:lvl7pPr marL="5485028" indent="0">
              <a:buNone/>
              <a:defRPr sz="3199" b="1"/>
            </a:lvl7pPr>
            <a:lvl8pPr marL="6399200" indent="0">
              <a:buNone/>
              <a:defRPr sz="3199" b="1"/>
            </a:lvl8pPr>
            <a:lvl9pPr marL="7313371" indent="0">
              <a:buNone/>
              <a:defRPr sz="319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1186" y="5010150"/>
            <a:ext cx="103636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697" y="12712701"/>
            <a:ext cx="8227457" cy="730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ADVANT Multipurpose  Presentation 2017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01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697" y="12712701"/>
            <a:ext cx="8227457" cy="730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ADVANT Multipurpose  Presentation 2017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447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697" y="12712701"/>
            <a:ext cx="8227457" cy="730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ADVANT Multipurpose  Presentation 2017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815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140" y="914400"/>
            <a:ext cx="7862426" cy="3200400"/>
          </a:xfrm>
          <a:prstGeom prst="rect">
            <a:avLst/>
          </a:prstGeom>
        </p:spPr>
        <p:txBody>
          <a:bodyPr anchor="b"/>
          <a:lstStyle>
            <a:lvl1pPr>
              <a:defRPr sz="63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3677" y="1974851"/>
            <a:ext cx="12341185" cy="9747250"/>
          </a:xfrm>
          <a:prstGeom prst="rect">
            <a:avLst/>
          </a:prstGeom>
        </p:spPr>
        <p:txBody>
          <a:bodyPr/>
          <a:lstStyle>
            <a:lvl1pPr>
              <a:defRPr sz="6398"/>
            </a:lvl1pPr>
            <a:lvl2pPr>
              <a:defRPr sz="5599"/>
            </a:lvl2pPr>
            <a:lvl3pPr>
              <a:defRPr sz="4799"/>
            </a:lvl3pPr>
            <a:lvl4pPr>
              <a:defRPr sz="3999"/>
            </a:lvl4pPr>
            <a:lvl5pPr>
              <a:defRPr sz="3999"/>
            </a:lvl5pPr>
            <a:lvl6pPr>
              <a:defRPr sz="3999"/>
            </a:lvl6pPr>
            <a:lvl7pPr>
              <a:defRPr sz="3999"/>
            </a:lvl7pPr>
            <a:lvl8pPr>
              <a:defRPr sz="3999"/>
            </a:lvl8pPr>
            <a:lvl9pPr>
              <a:defRPr sz="39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140" y="4114800"/>
            <a:ext cx="7862426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99"/>
            </a:lvl1pPr>
            <a:lvl2pPr marL="914171" indent="0">
              <a:buNone/>
              <a:defRPr sz="2799"/>
            </a:lvl2pPr>
            <a:lvl3pPr marL="1828343" indent="0">
              <a:buNone/>
              <a:defRPr sz="2399"/>
            </a:lvl3pPr>
            <a:lvl4pPr marL="2742514" indent="0">
              <a:buNone/>
              <a:defRPr sz="2000"/>
            </a:lvl4pPr>
            <a:lvl5pPr marL="3656686" indent="0">
              <a:buNone/>
              <a:defRPr sz="2000"/>
            </a:lvl5pPr>
            <a:lvl6pPr marL="4570857" indent="0">
              <a:buNone/>
              <a:defRPr sz="2000"/>
            </a:lvl6pPr>
            <a:lvl7pPr marL="5485028" indent="0">
              <a:buNone/>
              <a:defRPr sz="2000"/>
            </a:lvl7pPr>
            <a:lvl8pPr marL="6399200" indent="0">
              <a:buNone/>
              <a:defRPr sz="2000"/>
            </a:lvl8pPr>
            <a:lvl9pPr marL="7313371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697" y="12712701"/>
            <a:ext cx="8227457" cy="730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ADVANT Multipurpose  Presentation 2017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252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140" y="914400"/>
            <a:ext cx="7862426" cy="3200400"/>
          </a:xfrm>
          <a:prstGeom prst="rect">
            <a:avLst/>
          </a:prstGeom>
        </p:spPr>
        <p:txBody>
          <a:bodyPr anchor="b"/>
          <a:lstStyle>
            <a:lvl1pPr>
              <a:defRPr sz="63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3677" y="1974851"/>
            <a:ext cx="12341185" cy="974725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6398"/>
            </a:lvl1pPr>
            <a:lvl2pPr marL="914171" indent="0">
              <a:buNone/>
              <a:defRPr sz="5599"/>
            </a:lvl2pPr>
            <a:lvl3pPr marL="1828343" indent="0">
              <a:buNone/>
              <a:defRPr sz="4799"/>
            </a:lvl3pPr>
            <a:lvl4pPr marL="2742514" indent="0">
              <a:buNone/>
              <a:defRPr sz="3999"/>
            </a:lvl4pPr>
            <a:lvl5pPr marL="3656686" indent="0">
              <a:buNone/>
              <a:defRPr sz="3999"/>
            </a:lvl5pPr>
            <a:lvl6pPr marL="4570857" indent="0">
              <a:buNone/>
              <a:defRPr sz="3999"/>
            </a:lvl6pPr>
            <a:lvl7pPr marL="5485028" indent="0">
              <a:buNone/>
              <a:defRPr sz="3999"/>
            </a:lvl7pPr>
            <a:lvl8pPr marL="6399200" indent="0">
              <a:buNone/>
              <a:defRPr sz="3999"/>
            </a:lvl8pPr>
            <a:lvl9pPr marL="7313371" indent="0">
              <a:buNone/>
              <a:defRPr sz="39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140" y="4114800"/>
            <a:ext cx="7862426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99"/>
            </a:lvl1pPr>
            <a:lvl2pPr marL="914171" indent="0">
              <a:buNone/>
              <a:defRPr sz="2799"/>
            </a:lvl2pPr>
            <a:lvl3pPr marL="1828343" indent="0">
              <a:buNone/>
              <a:defRPr sz="2399"/>
            </a:lvl3pPr>
            <a:lvl4pPr marL="2742514" indent="0">
              <a:buNone/>
              <a:defRPr sz="2000"/>
            </a:lvl4pPr>
            <a:lvl5pPr marL="3656686" indent="0">
              <a:buNone/>
              <a:defRPr sz="2000"/>
            </a:lvl5pPr>
            <a:lvl6pPr marL="4570857" indent="0">
              <a:buNone/>
              <a:defRPr sz="2000"/>
            </a:lvl6pPr>
            <a:lvl7pPr marL="5485028" indent="0">
              <a:buNone/>
              <a:defRPr sz="2000"/>
            </a:lvl7pPr>
            <a:lvl8pPr marL="6399200" indent="0">
              <a:buNone/>
              <a:defRPr sz="2000"/>
            </a:lvl8pPr>
            <a:lvl9pPr marL="7313371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697" y="12712701"/>
            <a:ext cx="8227457" cy="730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ADVANT Multipurpose  Presentation 2017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220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sentationgo.com/" TargetMode="Externa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462577" y="511176"/>
            <a:ext cx="1675964" cy="730250"/>
          </a:xfrm>
          <a:prstGeom prst="roundRect">
            <a:avLst>
              <a:gd name="adj" fmla="val 10797"/>
            </a:avLst>
          </a:prstGeom>
          <a:gradFill flip="none" rotWithShape="1">
            <a:gsLst>
              <a:gs pos="0">
                <a:schemeClr val="accent4"/>
              </a:gs>
              <a:gs pos="100000">
                <a:schemeClr val="accent5"/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ctr"/>
          <a:lstStyle>
            <a:lvl1pPr algn="r">
              <a:defRPr sz="3200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fld id="{3CBF67D7-8C75-433C-B949-F5BA010697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783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7" r:id="rId12"/>
  </p:sldLayoutIdLst>
  <p:hf hdr="0" ftr="0" dt="0"/>
  <p:txStyles>
    <p:titleStyle>
      <a:lvl1pPr algn="l" defTabSz="1828343" rtl="0" eaLnBrk="1" latinLnBrk="0" hangingPunct="1">
        <a:lnSpc>
          <a:spcPct val="90000"/>
        </a:lnSpc>
        <a:spcBef>
          <a:spcPct val="0"/>
        </a:spcBef>
        <a:buNone/>
        <a:defRPr sz="87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86" indent="-457086" algn="l" defTabSz="1828343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599" kern="1200">
          <a:solidFill>
            <a:schemeClr val="tx1"/>
          </a:solidFill>
          <a:latin typeface="+mn-lt"/>
          <a:ea typeface="+mn-ea"/>
          <a:cs typeface="+mn-cs"/>
        </a:defRPr>
      </a:lvl1pPr>
      <a:lvl2pPr marL="13712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799" kern="1200">
          <a:solidFill>
            <a:schemeClr val="tx1"/>
          </a:solidFill>
          <a:latin typeface="+mn-lt"/>
          <a:ea typeface="+mn-ea"/>
          <a:cs typeface="+mn-cs"/>
        </a:defRPr>
      </a:lvl2pPr>
      <a:lvl3pPr marL="2285429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999" kern="1200">
          <a:solidFill>
            <a:schemeClr val="tx1"/>
          </a:solidFill>
          <a:latin typeface="+mn-lt"/>
          <a:ea typeface="+mn-ea"/>
          <a:cs typeface="+mn-cs"/>
        </a:defRPr>
      </a:lvl3pPr>
      <a:lvl4pPr marL="3199600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4113771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5027943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114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286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4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323A45"/>
            </a:gs>
            <a:gs pos="35000">
              <a:srgbClr val="323A45"/>
            </a:gs>
            <a:gs pos="100000">
              <a:srgbClr val="1C2026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212664"/>
            <a:ext cx="21025723" cy="1478112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2438401"/>
            <a:ext cx="21025723" cy="9915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2611821"/>
            <a:ext cx="24377650" cy="1104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2880" rtlCol="0" anchor="ctr"/>
          <a:lstStyle/>
          <a:p>
            <a:pPr algn="ctr" defTabSz="1828800">
              <a:defRPr/>
            </a:pPr>
            <a:r>
              <a:rPr lang="en-US" sz="6400" spc="300" dirty="0">
                <a:solidFill>
                  <a:prstClr val="white">
                    <a:lumMod val="75000"/>
                  </a:prstClr>
                </a:solidFill>
              </a:rPr>
              <a:t>www.</a:t>
            </a:r>
            <a:r>
              <a:rPr lang="en-US" sz="6400" spc="300" dirty="0">
                <a:solidFill>
                  <a:prstClr val="black">
                    <a:lumMod val="85000"/>
                    <a:lumOff val="15000"/>
                  </a:prstClr>
                </a:solidFill>
              </a:rPr>
              <a:t>presentationgo</a:t>
            </a:r>
            <a:r>
              <a:rPr lang="en-US" sz="6400" spc="300" dirty="0">
                <a:solidFill>
                  <a:prstClr val="white">
                    <a:lumMod val="75000"/>
                  </a:prstClr>
                </a:solidFill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366115" y="42774"/>
            <a:ext cx="738992" cy="1522009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828800"/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237002" y="13919203"/>
            <a:ext cx="25365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828800"/>
            <a:r>
              <a:rPr lang="en-US" sz="2200" dirty="0">
                <a:solidFill>
                  <a:srgbClr val="555555"/>
                </a:solidFill>
                <a:latin typeface="Open Sans" panose="020B0606030504020204" pitchFamily="34" charset="0"/>
              </a:rPr>
              <a:t>© </a:t>
            </a:r>
            <a:r>
              <a:rPr lang="en-US" sz="2200" dirty="0">
                <a:solidFill>
                  <a:srgbClr val="A5CD28"/>
                </a:solidFill>
                <a:latin typeface="Open Sans" panose="020B0606030504020204" pitchFamily="34" charset="0"/>
                <a:hlinkClick r:id="rId3" tooltip="PresentationGo!"/>
              </a:rPr>
              <a:t>presentationgo.com</a:t>
            </a:r>
            <a:endParaRPr lang="en-US" sz="2200" dirty="0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4411937" y="-147607"/>
            <a:ext cx="3953717" cy="1131956"/>
            <a:chOff x="-2096383" y="21447"/>
            <a:chExt cx="1483030" cy="565978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179543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828800"/>
              <a:r>
                <a:rPr lang="en-US" sz="200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243039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828800"/>
              <a:r>
                <a:rPr lang="en-US" sz="200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9610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lang="en-US" sz="7200" b="1" kern="1200">
          <a:solidFill>
            <a:schemeClr val="bg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j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j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j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j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j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3" y="549276"/>
            <a:ext cx="21939885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8883" y="3200413"/>
            <a:ext cx="21939885" cy="9051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18883" y="12712717"/>
            <a:ext cx="5688118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/>
            <a:fld id="{EACB95E6-9AE4-42C7-A8E0-F072DAD269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828800"/>
              <a:t>27.06.2023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8329031" y="12712717"/>
            <a:ext cx="7719589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7470649" y="12712717"/>
            <a:ext cx="5688118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/>
            <a:fld id="{A60DB3C8-20E6-47D2-B756-468AC31B76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828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58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defTabSz="1828754" rtl="0" eaLnBrk="1" latinLnBrk="0" hangingPunct="1"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82" indent="-685782" algn="l" defTabSz="1828754" rtl="0" eaLnBrk="1" latinLnBrk="0" hangingPunct="1">
        <a:spcBef>
          <a:spcPct val="20000"/>
        </a:spcBef>
        <a:buFont typeface="Arial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1pPr>
      <a:lvl2pPr marL="1485864" indent="-571488" algn="l" defTabSz="1828754" rtl="0" eaLnBrk="1" latinLnBrk="0" hangingPunct="1">
        <a:spcBef>
          <a:spcPct val="20000"/>
        </a:spcBef>
        <a:buFont typeface="Arial" pitchFamily="34" charset="0"/>
        <a:buChar char="–"/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942" indent="-457188" algn="l" defTabSz="1828754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320" indent="-457188" algn="l" defTabSz="1828754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698" indent="-457188" algn="l" defTabSz="1828754" rtl="0" eaLnBrk="1" latinLnBrk="0" hangingPunct="1">
        <a:spcBef>
          <a:spcPct val="20000"/>
        </a:spcBef>
        <a:buFont typeface="Arial" pitchFamily="34" charset="0"/>
        <a:buChar char="»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074" indent="-457188" algn="l" defTabSz="1828754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452" indent="-457188" algn="l" defTabSz="1828754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828" indent="-457188" algn="l" defTabSz="1828754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206" indent="-457188" algn="l" defTabSz="1828754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82875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78" algn="l" defTabSz="182875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54" algn="l" defTabSz="182875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132" algn="l" defTabSz="182875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508" algn="l" defTabSz="182875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886" algn="l" defTabSz="182875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262" algn="l" defTabSz="182875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640" algn="l" defTabSz="182875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018" algn="l" defTabSz="182875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6E666-1B40-4D79-B371-5F071FE5E01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4A790-9CEF-41C5-9E33-E379821257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828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hdr="0" ftr="0" dt="0"/>
  <p:txStyles>
    <p:titleStyle>
      <a:lvl1pPr algn="l" defTabSz="1828343" rtl="0" eaLnBrk="1" latinLnBrk="0" hangingPunct="1">
        <a:lnSpc>
          <a:spcPct val="90000"/>
        </a:lnSpc>
        <a:spcBef>
          <a:spcPct val="0"/>
        </a:spcBef>
        <a:buNone/>
        <a:defRPr sz="87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86" indent="-457086" algn="l" defTabSz="1828343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599" kern="1200">
          <a:solidFill>
            <a:schemeClr val="tx1"/>
          </a:solidFill>
          <a:latin typeface="+mn-lt"/>
          <a:ea typeface="+mn-ea"/>
          <a:cs typeface="+mn-cs"/>
        </a:defRPr>
      </a:lvl1pPr>
      <a:lvl2pPr marL="13712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799" kern="1200">
          <a:solidFill>
            <a:schemeClr val="tx1"/>
          </a:solidFill>
          <a:latin typeface="+mn-lt"/>
          <a:ea typeface="+mn-ea"/>
          <a:cs typeface="+mn-cs"/>
        </a:defRPr>
      </a:lvl2pPr>
      <a:lvl3pPr marL="2285429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999" kern="1200">
          <a:solidFill>
            <a:schemeClr val="tx1"/>
          </a:solidFill>
          <a:latin typeface="+mn-lt"/>
          <a:ea typeface="+mn-ea"/>
          <a:cs typeface="+mn-cs"/>
        </a:defRPr>
      </a:lvl3pPr>
      <a:lvl4pPr marL="3199600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4113771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5027943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114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286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4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842933" y="12975744"/>
            <a:ext cx="3590919" cy="646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599" b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Астана, 2023 </a:t>
            </a:r>
            <a:r>
              <a:rPr lang="ru-RU" sz="3599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88"/>
            <a:ext cx="4889407" cy="1830186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13909128" y="136221"/>
            <a:ext cx="11206263" cy="1483029"/>
            <a:chOff x="1219840" y="6877836"/>
            <a:chExt cx="9273624" cy="639951"/>
          </a:xfrm>
        </p:grpSpPr>
        <p:pic>
          <p:nvPicPr>
            <p:cNvPr id="8" name="Объект 3" descr="C:\Users\nh_erze\Desktop\Алгыс хат.png"/>
            <p:cNvPicPr>
              <a:picLocks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508" t="-5396" r="39082"/>
            <a:stretch/>
          </p:blipFill>
          <p:spPr bwMode="auto">
            <a:xfrm>
              <a:off x="1219840" y="6877836"/>
              <a:ext cx="1809447" cy="6399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Прямоугольник 8"/>
            <p:cNvSpPr/>
            <p:nvPr/>
          </p:nvSpPr>
          <p:spPr>
            <a:xfrm>
              <a:off x="3029283" y="6974001"/>
              <a:ext cx="7464181" cy="3804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799" b="1" dirty="0">
                  <a:solidFill>
                    <a:srgbClr val="4472C4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НАЦИОНАЛЬНЫЙ ЦЕНТР НЕЙРОХИРУРГИИ</a:t>
              </a:r>
              <a:endParaRPr lang="ru-RU" sz="2799" b="1" dirty="0">
                <a:solidFill>
                  <a:srgbClr val="4472C4">
                    <a:lumMod val="75000"/>
                  </a:srgbClr>
                </a:solidFill>
              </a:endParaRP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 flipH="1">
              <a:off x="3029285" y="6877836"/>
              <a:ext cx="5" cy="639951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0" y="11357998"/>
            <a:ext cx="24377650" cy="1692755"/>
          </a:xfrm>
          <a:prstGeom prst="rect">
            <a:avLst/>
          </a:prstGeom>
          <a:solidFill>
            <a:srgbClr val="1F497D">
              <a:lumMod val="75000"/>
            </a:srgbClr>
          </a:solidFill>
        </p:spPr>
        <p:txBody>
          <a:bodyPr wrap="square" lIns="91422" tIns="45712" rIns="91422" bIns="45712" rtlCol="0">
            <a:spAutoFit/>
          </a:bodyPr>
          <a:lstStyle/>
          <a:p>
            <a:pPr marL="0" marR="0" lvl="0" indent="0" algn="ctr" defTabSz="1087636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Отчет по исполнению Плана развития АО «Национальный центр нейрохирургии» </a:t>
            </a:r>
          </a:p>
          <a:p>
            <a:pPr marL="0" marR="0" lvl="0" indent="0" algn="ctr" defTabSz="1087636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 2022-2026 годы по итогам 2022 года</a:t>
            </a:r>
          </a:p>
        </p:txBody>
      </p:sp>
    </p:spTree>
    <p:extLst>
      <p:ext uri="{BB962C8B-B14F-4D97-AF65-F5344CB8AC3E}">
        <p14:creationId xmlns:p14="http://schemas.microsoft.com/office/powerpoint/2010/main" val="370125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/>
          <p:cNvSpPr/>
          <p:nvPr/>
        </p:nvSpPr>
        <p:spPr>
          <a:xfrm>
            <a:off x="2748822" y="357730"/>
            <a:ext cx="19843396" cy="642467"/>
          </a:xfrm>
          <a:prstGeom prst="roundRect">
            <a:avLst>
              <a:gd name="adj" fmla="val 2778"/>
            </a:avLst>
          </a:prstGeom>
          <a:noFill/>
          <a:ln w="127000" cap="rnd">
            <a:noFill/>
          </a:ln>
          <a:effectLst>
            <a:outerShdw blurRad="495300" sx="102000" sy="102000" algn="ctr" rotWithShape="0">
              <a:prstClr val="black">
                <a:alpha val="21000"/>
              </a:prstClr>
            </a:outerShdw>
            <a:softEdge rad="0"/>
          </a:effectLst>
        </p:spPr>
        <p:txBody>
          <a:bodyPr vert="horz" lIns="91440" tIns="45720" rIns="91440" bIns="45720" rtlCol="0" anchor="ctr"/>
          <a:lstStyle/>
          <a:p>
            <a:pPr>
              <a:spcBef>
                <a:spcPct val="0"/>
              </a:spcBef>
            </a:pPr>
            <a:r>
              <a:rPr lang="ru-RU" altLang="ru-RU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1</a:t>
            </a:r>
            <a:r>
              <a:rPr lang="en-US" altLang="ru-RU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altLang="ru-RU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Устойчивый высокий уровень качества медицинской помощи</a:t>
            </a:r>
          </a:p>
        </p:txBody>
      </p:sp>
      <p:pic>
        <p:nvPicPr>
          <p:cNvPr id="4" name="Объект 3" descr="C:\Users\nh_erze\Desktop\Алгыс хат.png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08" t="-5396" r="39082"/>
          <a:stretch/>
        </p:blipFill>
        <p:spPr bwMode="auto">
          <a:xfrm>
            <a:off x="241139" y="0"/>
            <a:ext cx="1908592" cy="135792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22164"/>
              </p:ext>
            </p:extLst>
          </p:nvPr>
        </p:nvGraphicFramePr>
        <p:xfrm>
          <a:off x="619513" y="1766456"/>
          <a:ext cx="23206689" cy="11405670"/>
        </p:xfrm>
        <a:graphic>
          <a:graphicData uri="http://schemas.openxmlformats.org/drawingml/2006/table">
            <a:tbl>
              <a:tblPr firstRow="1" firstCol="1" bandRow="1"/>
              <a:tblGrid>
                <a:gridCol w="813357"/>
                <a:gridCol w="9923633"/>
                <a:gridCol w="2445389"/>
                <a:gridCol w="3316196"/>
                <a:gridCol w="2986581"/>
                <a:gridCol w="3721533"/>
              </a:tblGrid>
              <a:tr h="1204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Факт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2021 </a:t>
                      </a:r>
                      <a:r>
                        <a:rPr lang="kk-KZ" sz="2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года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План на  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kk-KZ" sz="2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2022 </a:t>
                      </a:r>
                      <a:r>
                        <a:rPr lang="kk-KZ" sz="2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Факт 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2022 </a:t>
                      </a:r>
                      <a:r>
                        <a:rPr lang="kk-KZ" sz="2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года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Исполнение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 </a:t>
                      </a:r>
                      <a:r>
                        <a:rPr lang="kk-KZ" sz="2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сравнении с планом 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642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Конечный результат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9357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</a:t>
                      </a: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Уровень удовлетворенности пациентов качеством медицинской помощи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96,9%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96,30%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97,9%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4335" algn="l"/>
                          <a:tab pos="810260" algn="l"/>
                          <a:tab pos="900430" algn="l"/>
                        </a:tabLst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«+»</a:t>
                      </a:r>
                      <a:r>
                        <a:rPr lang="ru-RU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1,6%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323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Доходы 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от платных медицинских услуг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505 646,0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541 032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,20</a:t>
                      </a:r>
                      <a:endParaRPr lang="ru-RU" sz="24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582 402,86</a:t>
                      </a:r>
                      <a:endParaRPr lang="ru-RU" sz="24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4335" algn="l"/>
                          <a:tab pos="810260" algn="l"/>
                          <a:tab pos="900430" algn="l"/>
                        </a:tabLst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«+» 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41 370,66</a:t>
                      </a:r>
                      <a:endParaRPr lang="ru-RU" sz="24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6329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4335" algn="l"/>
                          <a:tab pos="810260" algn="l"/>
                          <a:tab pos="900430" algn="l"/>
                        </a:tabLst>
                      </a:pPr>
                      <a:r>
                        <a:rPr lang="ru-RU" sz="2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Прямой результат: Медицинские услуги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564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Количество пролеченных случаев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5 190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5 386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5 596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«+» 210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642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Результаты качества: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040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</a:t>
                      </a: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Общая летальность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0,40%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0,70%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0,50%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» 0,20%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64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Уровень послеоперационных осложнений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0,17%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3,0%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0,08%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» </a:t>
                      </a: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,92%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64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Оборот койки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32,4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33,70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35,0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» </a:t>
                      </a:r>
                      <a:r>
                        <a:rPr lang="kk-KZ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1,3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580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Доля иностранных пациентов по платным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услугам (стационарным)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2,56%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2,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4,5%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«+» 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2,27</a:t>
                      </a:r>
                      <a:r>
                        <a:rPr lang="kk-KZ" sz="2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357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Средняя длительность пребывания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больного (СДПБ) в стационаре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10,1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10,10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9,6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4335" algn="l"/>
                          <a:tab pos="810260" algn="l"/>
                          <a:tab pos="900430" algn="l"/>
                        </a:tabLs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» 0,5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64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9.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Средняя длительность дооперационного пребывания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3,7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4,40 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3,8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» 0,6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64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Доля платных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пациентов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17,3%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12,70%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12,8%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«+» 0,1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64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Доля руководителей – женщин</a:t>
                      </a:r>
                      <a:r>
                        <a:rPr lang="ru-RU" sz="2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в структурных подразделениях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30,00%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42%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«+» </a:t>
                      </a: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357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70180" algn="l"/>
                        </a:tabLs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Доля специалистов, прошедшего повышение квалификации, переподготовку внутри страны и за рубежом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23,8 </a:t>
                      </a: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15,00%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28,8%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«+» </a:t>
                      </a: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13,8</a:t>
                      </a: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14840" y="1127096"/>
            <a:ext cx="2231136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altLang="ko-K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 рамках данной </a:t>
            </a:r>
            <a:r>
              <a:rPr lang="ru-RU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цели по итогам </a:t>
            </a:r>
            <a:r>
              <a:rPr lang="ru-RU" altLang="ko-K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2022 </a:t>
            </a:r>
            <a:r>
              <a:rPr lang="ru-RU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года </a:t>
            </a:r>
            <a:r>
              <a:rPr lang="ru-RU" altLang="ko-K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всего из 12 индикаторов пороговые значения достигли все 12 индикатора.</a:t>
            </a:r>
            <a:endParaRPr lang="ru-RU" altLang="ko-K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08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/>
          <p:cNvSpPr/>
          <p:nvPr/>
        </p:nvSpPr>
        <p:spPr>
          <a:xfrm>
            <a:off x="2748822" y="357730"/>
            <a:ext cx="19793126" cy="1749366"/>
          </a:xfrm>
          <a:prstGeom prst="roundRect">
            <a:avLst>
              <a:gd name="adj" fmla="val 2778"/>
            </a:avLst>
          </a:prstGeom>
          <a:noFill/>
          <a:ln w="127000" cap="rnd">
            <a:noFill/>
          </a:ln>
          <a:effectLst>
            <a:outerShdw blurRad="495300" sx="102000" sy="102000" algn="ctr" rotWithShape="0">
              <a:prstClr val="black">
                <a:alpha val="21000"/>
              </a:prstClr>
            </a:outerShdw>
            <a:softEdge rad="0"/>
          </a:effectLst>
        </p:spPr>
        <p:txBody>
          <a:bodyPr vert="horz" lIns="91440" tIns="45720" rIns="91440" bIns="45720" rtlCol="0" anchor="ctr"/>
          <a:lstStyle/>
          <a:p>
            <a:pPr>
              <a:spcBef>
                <a:spcPct val="0"/>
              </a:spcBef>
            </a:pPr>
            <a:r>
              <a:rPr lang="ru-RU" alt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2</a:t>
            </a:r>
            <a:r>
              <a:rPr lang="en-US" alt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altLang="ru-RU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эффективности управления </a:t>
            </a:r>
            <a:r>
              <a:rPr lang="ru-RU" alt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научно-исследовательской</a:t>
            </a:r>
            <a:endParaRPr lang="ru-RU" alt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ru-RU" alt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деятельностью</a:t>
            </a:r>
            <a:endParaRPr lang="ru-RU" alt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 descr="C:\Users\nh_erze\Desktop\Алгыс хат.png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08" t="-5396" r="39082"/>
          <a:stretch/>
        </p:blipFill>
        <p:spPr bwMode="auto">
          <a:xfrm>
            <a:off x="840230" y="553448"/>
            <a:ext cx="1908592" cy="135792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ounded Rectangle 3"/>
          <p:cNvSpPr/>
          <p:nvPr/>
        </p:nvSpPr>
        <p:spPr>
          <a:xfrm>
            <a:off x="5966460" y="1911377"/>
            <a:ext cx="12024360" cy="642467"/>
          </a:xfrm>
          <a:prstGeom prst="roundRect">
            <a:avLst>
              <a:gd name="adj" fmla="val 2778"/>
            </a:avLst>
          </a:prstGeom>
          <a:solidFill>
            <a:schemeClr val="accent1">
              <a:lumMod val="20000"/>
              <a:lumOff val="80000"/>
            </a:schemeClr>
          </a:solidFill>
          <a:ln w="127000" cap="rnd">
            <a:noFill/>
          </a:ln>
          <a:effectLst>
            <a:outerShdw blurRad="495300" sx="102000" sy="102000" algn="ctr" rotWithShape="0">
              <a:prstClr val="black">
                <a:alpha val="21000"/>
              </a:prstClr>
            </a:outerShdw>
            <a:softEdge rad="0"/>
          </a:effectLst>
        </p:spPr>
        <p:txBody>
          <a:bodyPr vert="horz" lIns="91440" tIns="45720" rIns="91440" bIns="45720" rtlCol="0" anchor="ctr"/>
          <a:lstStyle/>
          <a:p>
            <a:pPr>
              <a:spcBef>
                <a:spcPct val="0"/>
              </a:spcBef>
            </a:pPr>
            <a:r>
              <a:rPr lang="ru-RU" alt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рамках данной цели все </a:t>
            </a:r>
            <a:r>
              <a:rPr lang="kk-KZ" alt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kk-KZ" alt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индикаторов </a:t>
            </a:r>
            <a:r>
              <a:rPr lang="kk-KZ" alt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достигнуты</a:t>
            </a:r>
            <a:endParaRPr lang="ru-RU" alt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636141"/>
              </p:ext>
            </p:extLst>
          </p:nvPr>
        </p:nvGraphicFramePr>
        <p:xfrm>
          <a:off x="868680" y="2590300"/>
          <a:ext cx="22768560" cy="10725649"/>
        </p:xfrm>
        <a:graphic>
          <a:graphicData uri="http://schemas.openxmlformats.org/drawingml/2006/table">
            <a:tbl>
              <a:tblPr firstRow="1" firstCol="1" bandRow="1"/>
              <a:tblGrid>
                <a:gridCol w="685800"/>
                <a:gridCol w="9437370"/>
                <a:gridCol w="2838450"/>
                <a:gridCol w="3429000"/>
                <a:gridCol w="3067050"/>
                <a:gridCol w="3310890"/>
              </a:tblGrid>
              <a:tr h="18408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Факт </a:t>
                      </a:r>
                      <a:endParaRPr lang="ru-RU" sz="28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2021 </a:t>
                      </a:r>
                      <a:r>
                        <a:rPr lang="kk-KZ" sz="28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года</a:t>
                      </a:r>
                      <a:endParaRPr lang="ru-RU" sz="28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План </a:t>
                      </a:r>
                      <a:r>
                        <a:rPr lang="ru-RU" sz="2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на</a:t>
                      </a:r>
                      <a:r>
                        <a:rPr lang="kk-KZ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2022 </a:t>
                      </a:r>
                      <a:r>
                        <a:rPr lang="kk-KZ" sz="2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Факт 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2022 </a:t>
                      </a:r>
                      <a:r>
                        <a:rPr lang="kk-KZ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года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Исполнение в сравнении с планом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0152">
                <a:tc>
                  <a:txBody>
                    <a:bodyPr/>
                    <a:lstStyle/>
                    <a:p>
                      <a:pPr marL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Доходы </a:t>
                      </a: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от научной </a:t>
                      </a: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деятельности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25 296, 8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371 411,00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371 411,00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82834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«=»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52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Количество </a:t>
                      </a:r>
                      <a:r>
                        <a:rPr lang="ru-RU" sz="2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исследований</a:t>
                      </a:r>
                      <a:r>
                        <a:rPr lang="ru-RU" sz="28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2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научно-исследовательских </a:t>
                      </a:r>
                      <a:r>
                        <a:rPr lang="ru-RU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программ </a:t>
                      </a:r>
                      <a:r>
                        <a:rPr lang="ru-RU" sz="2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 клинических исследований) в </a:t>
                      </a:r>
                      <a:r>
                        <a:rPr lang="ru-RU" sz="2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т.ч</a:t>
                      </a:r>
                      <a:r>
                        <a:rPr lang="ru-RU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международные гранты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28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8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«=»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9927">
                <a:tc>
                  <a:txBody>
                    <a:bodyPr/>
                    <a:lstStyle/>
                    <a:p>
                      <a:pPr marL="228600" indent="-1168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Средний индекс </a:t>
                      </a:r>
                      <a:r>
                        <a:rPr lang="ru-RU" sz="2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Хирша</a:t>
                      </a:r>
                      <a:r>
                        <a:rPr lang="ru-RU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ru-RU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ru-RU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 сотрудников организаций по данным базы 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Web of Science</a:t>
                      </a:r>
                      <a:r>
                        <a:rPr lang="ru-RU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либо 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Scopus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0,6</a:t>
                      </a:r>
                      <a:endParaRPr lang="ru-RU" sz="28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0,55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ru-RU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«+» </a:t>
                      </a:r>
                      <a:r>
                        <a:rPr lang="ru-RU" sz="2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0,05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1137">
                <a:tc>
                  <a:txBody>
                    <a:bodyPr/>
                    <a:lstStyle/>
                    <a:p>
                      <a:pPr marL="228600" indent="-1168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Количество статей, опубликованных в изданиях, входящих в базу 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Web of Science</a:t>
                      </a:r>
                      <a:r>
                        <a:rPr lang="ru-RU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2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Scopus</a:t>
                      </a:r>
                      <a:r>
                        <a:rPr lang="ru-RU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2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Springer</a:t>
                      </a:r>
                      <a:r>
                        <a:rPr lang="ru-RU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по отношению к количеству всего производственного персонала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1:8,5</a:t>
                      </a:r>
                      <a:endParaRPr lang="ru-RU" sz="28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0" u="none" strike="noStrike" kern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0,48</a:t>
                      </a:r>
                      <a:endParaRPr lang="ru-RU" sz="2800" b="1" u="sng" kern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0,54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«+» </a:t>
                      </a:r>
                      <a:r>
                        <a:rPr lang="ru-RU" sz="2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0,06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9927">
                <a:tc>
                  <a:txBody>
                    <a:bodyPr/>
                    <a:lstStyle/>
                    <a:p>
                      <a:pPr marL="228600" indent="-1168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Расходы собственных средств на </a:t>
                      </a:r>
                      <a:r>
                        <a:rPr lang="kk-KZ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научную </a:t>
                      </a:r>
                      <a:r>
                        <a:rPr lang="kk-KZ" sz="2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деятельность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10 332,0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15 840,10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19 293,46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«+» </a:t>
                      </a:r>
                      <a:r>
                        <a:rPr lang="ru-RU" sz="2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3 453,36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8435">
                <a:tc>
                  <a:txBody>
                    <a:bodyPr/>
                    <a:lstStyle/>
                    <a:p>
                      <a:pPr marL="228600" indent="-1168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Доля средств</a:t>
                      </a:r>
                      <a:r>
                        <a:rPr lang="ru-RU" sz="28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полученных на клиническую, научную и образовательную деятельность от спонсоров в общем объеме бюджета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0,14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0,15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82834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«+» 0,01</a:t>
                      </a:r>
                      <a:endParaRPr lang="ru-RU" sz="28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140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8065271"/>
              </p:ext>
            </p:extLst>
          </p:nvPr>
        </p:nvGraphicFramePr>
        <p:xfrm>
          <a:off x="1179442" y="2146852"/>
          <a:ext cx="22389216" cy="10929069"/>
        </p:xfrm>
        <a:graphic>
          <a:graphicData uri="http://schemas.openxmlformats.org/drawingml/2006/table">
            <a:tbl>
              <a:tblPr firstRow="1" firstCol="1" bandRow="1"/>
              <a:tblGrid>
                <a:gridCol w="802649"/>
                <a:gridCol w="6660423"/>
                <a:gridCol w="3731536"/>
                <a:gridCol w="3731536"/>
                <a:gridCol w="3731536"/>
                <a:gridCol w="3731536"/>
              </a:tblGrid>
              <a:tr h="14162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Факт 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8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2021 </a:t>
                      </a:r>
                      <a:r>
                        <a:rPr lang="kk-KZ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года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План </a:t>
                      </a:r>
                      <a:r>
                        <a:rPr lang="kk-KZ" sz="28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на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kk-KZ" sz="2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2022 </a:t>
                      </a:r>
                      <a:r>
                        <a:rPr lang="kk-KZ" sz="2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Факт 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8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2022 </a:t>
                      </a:r>
                      <a:r>
                        <a:rPr lang="kk-KZ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года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Исполнение в сравнении с планом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4196">
                <a:tc>
                  <a:txBody>
                    <a:bodyPr/>
                    <a:lstStyle/>
                    <a:p>
                      <a:pPr indent="-1168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Количество </a:t>
                      </a:r>
                      <a:r>
                        <a:rPr lang="ru-RU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обученных региональных специалистов на базе Общества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157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«+» </a:t>
                      </a:r>
                      <a:r>
                        <a:rPr lang="ru-RU" sz="2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97 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913">
                <a:tc>
                  <a:txBody>
                    <a:bodyPr/>
                    <a:lstStyle/>
                    <a:p>
                      <a:pPr indent="-1168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Количество выпускников резидентуры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«=» 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4196">
                <a:tc>
                  <a:txBody>
                    <a:bodyPr/>
                    <a:lstStyle/>
                    <a:p>
                      <a:pPr indent="-1168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Количество слушателей резидентуры 1-го года обучения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«+» 5 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4196">
                <a:tc>
                  <a:txBody>
                    <a:bodyPr/>
                    <a:lstStyle/>
                    <a:p>
                      <a:pPr indent="-1168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Внедрение новых методик лечения и технологий в Обществе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828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«+» 2</a:t>
                      </a:r>
                      <a:endParaRPr lang="ru-RU" sz="28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4196">
                <a:tc>
                  <a:txBody>
                    <a:bodyPr/>
                    <a:lstStyle/>
                    <a:p>
                      <a:pPr indent="-1168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Трансферт инновационных технологий в регионы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«+» 1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4196">
                <a:tc>
                  <a:txBody>
                    <a:bodyPr/>
                    <a:lstStyle/>
                    <a:p>
                      <a:pPr indent="-1168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Среднегодовой контингент обучающихся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ru-RU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ru-RU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«+» </a:t>
                      </a:r>
                      <a:r>
                        <a:rPr lang="ru-RU" sz="2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4196">
                <a:tc>
                  <a:txBody>
                    <a:bodyPr/>
                    <a:lstStyle/>
                    <a:p>
                      <a:pPr indent="-1168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Доля трудоустроенных выпускников резидентуры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</a:t>
                      </a: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=</a:t>
                      </a: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6294">
                <a:tc>
                  <a:txBody>
                    <a:bodyPr/>
                    <a:lstStyle/>
                    <a:p>
                      <a:pPr indent="-1168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Доля выпускников резидентуры, успешно прошедших независимую </a:t>
                      </a:r>
                      <a:r>
                        <a:rPr lang="ru-RU" sz="2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экзаменацию</a:t>
                      </a:r>
                      <a:r>
                        <a:rPr lang="ru-RU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с первого раза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«=»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8392">
                <a:tc>
                  <a:txBody>
                    <a:bodyPr/>
                    <a:lstStyle/>
                    <a:p>
                      <a:pPr indent="-1168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Доля профессорско-преподавательского</a:t>
                      </a:r>
                      <a:r>
                        <a:rPr lang="ru-RU" sz="28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состава Общества, вовлеченных в исследовательскую работу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25,00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25,00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«=»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2669308" y="0"/>
            <a:ext cx="20602171" cy="1749366"/>
          </a:xfrm>
          <a:prstGeom prst="roundRect">
            <a:avLst>
              <a:gd name="adj" fmla="val 2778"/>
            </a:avLst>
          </a:prstGeom>
          <a:noFill/>
          <a:ln w="127000" cap="rnd">
            <a:noFill/>
          </a:ln>
          <a:effectLst>
            <a:outerShdw blurRad="495300" sx="102000" sy="102000" algn="ctr" rotWithShape="0">
              <a:prstClr val="black">
                <a:alpha val="21000"/>
              </a:prstClr>
            </a:outerShdw>
            <a:softEdge rad="0"/>
          </a:effectLst>
        </p:spPr>
        <p:txBody>
          <a:bodyPr vert="horz" lIns="91440" tIns="45720" rIns="91440" bIns="45720" rtlCol="0" anchor="ctr"/>
          <a:lstStyle/>
          <a:p>
            <a:pPr algn="just">
              <a:spcBef>
                <a:spcPct val="0"/>
              </a:spcBef>
            </a:pPr>
            <a:r>
              <a:rPr lang="ru-RU" alt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3</a:t>
            </a:r>
            <a:r>
              <a:rPr lang="en-US" alt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altLang="ru-RU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эффективности управления </a:t>
            </a:r>
            <a:r>
              <a:rPr lang="ru-RU" alt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образовательной</a:t>
            </a:r>
            <a:endParaRPr lang="ru-RU" alt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ru-RU" alt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деятельностью</a:t>
            </a:r>
            <a:endParaRPr lang="ru-RU" alt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3" descr="C:\Users\nh_erze\Desktop\Алгыс хат.png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08" t="-5396" r="39082"/>
          <a:stretch/>
        </p:blipFill>
        <p:spPr bwMode="auto">
          <a:xfrm>
            <a:off x="760717" y="195718"/>
            <a:ext cx="1908592" cy="135792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ounded Rectangle 3"/>
          <p:cNvSpPr/>
          <p:nvPr/>
        </p:nvSpPr>
        <p:spPr>
          <a:xfrm>
            <a:off x="6858000" y="1243226"/>
            <a:ext cx="15361920" cy="642467"/>
          </a:xfrm>
          <a:prstGeom prst="roundRect">
            <a:avLst>
              <a:gd name="adj" fmla="val 2778"/>
            </a:avLst>
          </a:prstGeom>
          <a:solidFill>
            <a:schemeClr val="accent5">
              <a:lumMod val="20000"/>
              <a:lumOff val="80000"/>
            </a:schemeClr>
          </a:solidFill>
          <a:ln w="127000" cap="rnd">
            <a:noFill/>
          </a:ln>
          <a:effectLst>
            <a:outerShdw blurRad="495300" sx="102000" sy="102000" algn="ctr" rotWithShape="0">
              <a:prstClr val="black">
                <a:alpha val="21000"/>
              </a:prstClr>
            </a:outerShdw>
            <a:softEdge rad="0"/>
          </a:effectLst>
        </p:spPr>
        <p:txBody>
          <a:bodyPr vert="horz" lIns="91440" tIns="45720" rIns="91440" bIns="45720" rtlCol="0" anchor="ctr"/>
          <a:lstStyle/>
          <a:p>
            <a:pPr>
              <a:spcBef>
                <a:spcPct val="0"/>
              </a:spcBef>
            </a:pPr>
            <a:r>
              <a:rPr lang="ru-RU" alt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рамках данной цели все 9 индикаторов достигнуты</a:t>
            </a:r>
            <a:endParaRPr lang="ru-RU" alt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26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/>
          <p:cNvSpPr/>
          <p:nvPr/>
        </p:nvSpPr>
        <p:spPr>
          <a:xfrm>
            <a:off x="2669308" y="0"/>
            <a:ext cx="20602171" cy="1749366"/>
          </a:xfrm>
          <a:prstGeom prst="roundRect">
            <a:avLst>
              <a:gd name="adj" fmla="val 2778"/>
            </a:avLst>
          </a:prstGeom>
          <a:noFill/>
          <a:ln w="127000" cap="rnd">
            <a:noFill/>
          </a:ln>
          <a:effectLst>
            <a:outerShdw blurRad="495300" sx="102000" sy="102000" algn="ctr" rotWithShape="0">
              <a:prstClr val="black">
                <a:alpha val="21000"/>
              </a:prstClr>
            </a:outerShdw>
            <a:softEdge rad="0"/>
          </a:effectLst>
        </p:spPr>
        <p:txBody>
          <a:bodyPr vert="horz" lIns="91440" tIns="45720" rIns="91440" bIns="45720" rtlCol="0" anchor="ctr"/>
          <a:lstStyle/>
          <a:p>
            <a:pPr algn="just">
              <a:spcBef>
                <a:spcPct val="0"/>
              </a:spcBef>
            </a:pPr>
            <a:r>
              <a:rPr lang="ru-RU" alt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3</a:t>
            </a:r>
            <a:r>
              <a:rPr lang="en-US" alt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altLang="ru-RU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эффективности управления </a:t>
            </a:r>
            <a:r>
              <a:rPr lang="ru-RU" alt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образовательной</a:t>
            </a:r>
            <a:endParaRPr lang="ru-RU" alt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ru-RU" alt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деятельностью</a:t>
            </a:r>
            <a:endParaRPr lang="ru-RU" alt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 descr="C:\Users\nh_erze\Desktop\Алгыс хат.png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08" t="-5396" r="39082"/>
          <a:stretch/>
        </p:blipFill>
        <p:spPr bwMode="auto">
          <a:xfrm>
            <a:off x="760717" y="195718"/>
            <a:ext cx="1908592" cy="135792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118514" y="2309159"/>
            <a:ext cx="14875034" cy="675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</a:t>
            </a: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Внедрение новых методик лечения и технологий в </a:t>
            </a: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Обществе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8513" y="3307140"/>
            <a:ext cx="22152965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828800">
              <a:spcBef>
                <a:spcPts val="1200"/>
              </a:spcBef>
              <a:defRPr/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Внедрены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4 инновационные медицинские технологии:</a:t>
            </a:r>
          </a:p>
          <a:p>
            <a:pPr marL="514350" indent="-514350" algn="just" defTabSz="1828800">
              <a:spcBef>
                <a:spcPts val="1200"/>
              </a:spcBef>
              <a:buAutoNum type="arabicPeriod"/>
              <a:defRPr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«Применение </a:t>
            </a:r>
            <a:r>
              <a:rPr lang="kk-KZ" sz="3200" dirty="0">
                <a:latin typeface="Arial" panose="020B0604020202020204" pitchFamily="34" charset="0"/>
                <a:cs typeface="Arial" panose="020B0604020202020204" pitchFamily="34" charset="0"/>
              </a:rPr>
              <a:t>МР-перфузия головного мозга (ASL/PWI</a:t>
            </a:r>
            <a:r>
              <a:rPr lang="kk-K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)».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 defTabSz="1828800">
              <a:spcBef>
                <a:spcPts val="1200"/>
              </a:spcBef>
              <a:buAutoNum type="arabicPeriod"/>
              <a:defRPr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«Применение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двигательного аппарата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Artromot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1 для продолжительной пассивной мобилизации коленного и тазобедренного суставов в реабилитации пациентов с двигательными нарушениями». </a:t>
            </a:r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 defTabSz="1828800">
              <a:spcBef>
                <a:spcPts val="1200"/>
              </a:spcBef>
              <a:buAutoNum type="arabicPeriod"/>
              <a:defRPr/>
            </a:pPr>
            <a:r>
              <a:rPr lang="kk-K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«Применение </a:t>
            </a:r>
            <a:r>
              <a:rPr lang="kk-KZ" sz="3200" dirty="0">
                <a:latin typeface="Arial" panose="020B0604020202020204" pitchFamily="34" charset="0"/>
                <a:cs typeface="Arial" panose="020B0604020202020204" pitchFamily="34" charset="0"/>
              </a:rPr>
              <a:t>аппарата механотерапии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Handel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с функцией вакуумного массажа в ранней реабилитации пациентов с нарушениями мелкой моторики</a:t>
            </a:r>
            <a:r>
              <a:rPr lang="kk-KZ" sz="3200" dirty="0">
                <a:latin typeface="Arial" panose="020B0604020202020204" pitchFamily="34" charset="0"/>
                <a:cs typeface="Arial" panose="020B0604020202020204" pitchFamily="34" charset="0"/>
              </a:rPr>
              <a:t>». </a:t>
            </a:r>
            <a:endParaRPr lang="kk-KZ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 defTabSz="1828800">
              <a:spcBef>
                <a:spcPts val="1200"/>
              </a:spcBef>
              <a:buAutoNum type="arabicPeriod"/>
              <a:defRPr/>
            </a:pPr>
            <a:r>
              <a:rPr lang="kk-K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«Применение </a:t>
            </a:r>
            <a:r>
              <a:rPr lang="kk-KZ" sz="32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эндоскопа при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трансназальном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транссфеноидальном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удалении опухолей основания черепа и головного мозга</a:t>
            </a:r>
            <a:r>
              <a:rPr lang="kk-KZ" sz="3200" dirty="0">
                <a:latin typeface="Arial" panose="020B0604020202020204" pitchFamily="34" charset="0"/>
                <a:cs typeface="Arial" panose="020B0604020202020204" pitchFamily="34" charset="0"/>
              </a:rPr>
              <a:t>».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8514" y="8515314"/>
            <a:ext cx="12287146" cy="72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 </a:t>
            </a: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Трансферт инновационных технологий в </a:t>
            </a: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регионы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18513" y="9512340"/>
            <a:ext cx="2215296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828800">
              <a:spcBef>
                <a:spcPts val="1200"/>
              </a:spcBef>
              <a:defRPr/>
            </a:pP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2 трансферта технологии в регионы</a:t>
            </a:r>
            <a:r>
              <a:rPr lang="ru-RU" altLang="ru-RU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</a:p>
          <a:p>
            <a:pPr marL="514350" indent="-514350" algn="just" defTabSz="1828800">
              <a:spcBef>
                <a:spcPts val="1200"/>
              </a:spcBef>
              <a:buAutoNum type="arabicPeriod"/>
              <a:defRPr/>
            </a:pPr>
            <a:r>
              <a:rPr lang="ru-RU" altLang="ru-RU" sz="32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«Интервенционное </a:t>
            </a:r>
            <a:r>
              <a:rPr lang="ru-RU" sz="3200" i="1" dirty="0">
                <a:latin typeface="Arial" panose="020B0604020202020204" pitchFamily="34" charset="0"/>
                <a:cs typeface="Arial" panose="020B0604020202020204" pitchFamily="34" charset="0"/>
              </a:rPr>
              <a:t>лечение боли в нейрохирургии и ортопедии с применением радиочастотной </a:t>
            </a:r>
            <a:r>
              <a:rPr lang="ru-RU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динервации</a:t>
            </a:r>
            <a:r>
              <a:rPr lang="ru-RU" sz="3200" i="1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. Специалист: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Танкачеев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Р.Ш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КГП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«Многопрофильная больница г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Жезказган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pPr marL="514350" indent="-514350" algn="just" defTabSz="1828800">
              <a:spcBef>
                <a:spcPts val="1200"/>
              </a:spcBef>
              <a:buAutoNum type="arabicPeriod"/>
              <a:defRPr/>
            </a:pPr>
            <a:r>
              <a:rPr lang="ru-RU" altLang="ru-RU" sz="32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ru-RU" altLang="ru-RU" sz="3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Эндоскопическое </a:t>
            </a:r>
            <a:r>
              <a:rPr lang="ru-RU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трансназальное</a:t>
            </a:r>
            <a:r>
              <a:rPr lang="ru-RU" sz="3200" i="1" dirty="0">
                <a:latin typeface="Arial" panose="020B0604020202020204" pitchFamily="34" charset="0"/>
                <a:cs typeface="Arial" panose="020B0604020202020204" pitchFamily="34" charset="0"/>
              </a:rPr>
              <a:t> удаление опухоли»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. Специалист: Тельтаев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Д.К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Восточно-казахстанский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областной специализированный медицинский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центр.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658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7774267"/>
              </p:ext>
            </p:extLst>
          </p:nvPr>
        </p:nvGraphicFramePr>
        <p:xfrm>
          <a:off x="1179442" y="2146852"/>
          <a:ext cx="22389216" cy="10929069"/>
        </p:xfrm>
        <a:graphic>
          <a:graphicData uri="http://schemas.openxmlformats.org/drawingml/2006/table">
            <a:tbl>
              <a:tblPr firstRow="1" firstCol="1" bandRow="1"/>
              <a:tblGrid>
                <a:gridCol w="802649"/>
                <a:gridCol w="6660423"/>
                <a:gridCol w="3731536"/>
                <a:gridCol w="3731536"/>
                <a:gridCol w="3731536"/>
                <a:gridCol w="3731536"/>
              </a:tblGrid>
              <a:tr h="14162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Факт 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8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2021 </a:t>
                      </a:r>
                      <a:r>
                        <a:rPr lang="kk-KZ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года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План </a:t>
                      </a:r>
                      <a:r>
                        <a:rPr lang="kk-KZ" sz="28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на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kk-KZ" sz="2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2022 </a:t>
                      </a:r>
                      <a:r>
                        <a:rPr lang="kk-KZ" sz="2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Факт 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8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2022 </a:t>
                      </a:r>
                      <a:r>
                        <a:rPr lang="kk-KZ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года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Исполнение в сравнении с планом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4196">
                <a:tc>
                  <a:txBody>
                    <a:bodyPr/>
                    <a:lstStyle/>
                    <a:p>
                      <a:pPr indent="-1168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Количество </a:t>
                      </a:r>
                      <a:r>
                        <a:rPr lang="ru-RU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обученных региональных специалистов на базе Общества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157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«+» </a:t>
                      </a:r>
                      <a:r>
                        <a:rPr lang="ru-RU" sz="2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97 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913">
                <a:tc>
                  <a:txBody>
                    <a:bodyPr/>
                    <a:lstStyle/>
                    <a:p>
                      <a:pPr indent="-1168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Количество выпускников резидентуры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«=» 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4196">
                <a:tc>
                  <a:txBody>
                    <a:bodyPr/>
                    <a:lstStyle/>
                    <a:p>
                      <a:pPr indent="-1168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Количество слушателей резидентуры 1-го года обучения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«+» 5 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4196">
                <a:tc>
                  <a:txBody>
                    <a:bodyPr/>
                    <a:lstStyle/>
                    <a:p>
                      <a:pPr indent="-1168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Внедрение новых методик лечения и технологий в Обществе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828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«+» 2</a:t>
                      </a:r>
                      <a:endParaRPr lang="ru-RU" sz="28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4196">
                <a:tc>
                  <a:txBody>
                    <a:bodyPr/>
                    <a:lstStyle/>
                    <a:p>
                      <a:pPr indent="-1168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Трансферт инновационных технологий в регионы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«+» 1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4196">
                <a:tc>
                  <a:txBody>
                    <a:bodyPr/>
                    <a:lstStyle/>
                    <a:p>
                      <a:pPr indent="-1168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6.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Среднегодовой контингент обучающихся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ru-RU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ru-RU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«+» </a:t>
                      </a:r>
                      <a:r>
                        <a:rPr lang="ru-RU" sz="2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4196">
                <a:tc>
                  <a:txBody>
                    <a:bodyPr/>
                    <a:lstStyle/>
                    <a:p>
                      <a:pPr indent="-1168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7.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Доля трудоустроенных выпускников резидентуры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</a:t>
                      </a: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=</a:t>
                      </a: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6294">
                <a:tc>
                  <a:txBody>
                    <a:bodyPr/>
                    <a:lstStyle/>
                    <a:p>
                      <a:pPr indent="-1168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8.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Доля выпускников резидентуры, успешно прошедших независимую </a:t>
                      </a:r>
                      <a:r>
                        <a:rPr lang="ru-RU" sz="2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экзаменацию</a:t>
                      </a:r>
                      <a:r>
                        <a:rPr lang="ru-RU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с первого раза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«=»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8392">
                <a:tc>
                  <a:txBody>
                    <a:bodyPr/>
                    <a:lstStyle/>
                    <a:p>
                      <a:pPr indent="-1168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9.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Доля профессорско-преподавательского</a:t>
                      </a:r>
                      <a:r>
                        <a:rPr lang="ru-RU" sz="28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состава Общества, вовлеченных в исследовательскую работу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25,00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25,00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«=»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2669308" y="0"/>
            <a:ext cx="20602171" cy="1749366"/>
          </a:xfrm>
          <a:prstGeom prst="roundRect">
            <a:avLst>
              <a:gd name="adj" fmla="val 2778"/>
            </a:avLst>
          </a:prstGeom>
          <a:noFill/>
          <a:ln w="127000" cap="rnd">
            <a:noFill/>
          </a:ln>
          <a:effectLst>
            <a:outerShdw blurRad="495300" sx="102000" sy="102000" algn="ctr" rotWithShape="0">
              <a:prstClr val="black">
                <a:alpha val="21000"/>
              </a:prstClr>
            </a:outerShdw>
            <a:softEdge rad="0"/>
          </a:effectLst>
        </p:spPr>
        <p:txBody>
          <a:bodyPr vert="horz" lIns="91440" tIns="45720" rIns="91440" bIns="45720" rtlCol="0" anchor="ctr"/>
          <a:lstStyle/>
          <a:p>
            <a:pPr algn="just">
              <a:spcBef>
                <a:spcPct val="0"/>
              </a:spcBef>
            </a:pPr>
            <a:r>
              <a:rPr lang="ru-RU" alt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3</a:t>
            </a:r>
            <a:r>
              <a:rPr lang="en-US" alt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altLang="ru-RU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эффективности управления </a:t>
            </a:r>
            <a:r>
              <a:rPr lang="ru-RU" alt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образовательной</a:t>
            </a:r>
            <a:endParaRPr lang="ru-RU" alt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ru-RU" alt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деятельностью</a:t>
            </a:r>
            <a:endParaRPr lang="ru-RU" alt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3" descr="C:\Users\nh_erze\Desktop\Алгыс хат.png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08" t="-5396" r="39082"/>
          <a:stretch/>
        </p:blipFill>
        <p:spPr bwMode="auto">
          <a:xfrm>
            <a:off x="760717" y="195718"/>
            <a:ext cx="1908592" cy="135792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ounded Rectangle 3"/>
          <p:cNvSpPr/>
          <p:nvPr/>
        </p:nvSpPr>
        <p:spPr>
          <a:xfrm>
            <a:off x="6858000" y="1243226"/>
            <a:ext cx="15361920" cy="642467"/>
          </a:xfrm>
          <a:prstGeom prst="roundRect">
            <a:avLst>
              <a:gd name="adj" fmla="val 2778"/>
            </a:avLst>
          </a:prstGeom>
          <a:solidFill>
            <a:schemeClr val="accent5">
              <a:lumMod val="20000"/>
              <a:lumOff val="80000"/>
            </a:schemeClr>
          </a:solidFill>
          <a:ln w="127000" cap="rnd">
            <a:noFill/>
          </a:ln>
          <a:effectLst>
            <a:outerShdw blurRad="495300" sx="102000" sy="102000" algn="ctr" rotWithShape="0">
              <a:prstClr val="black">
                <a:alpha val="21000"/>
              </a:prstClr>
            </a:outerShdw>
            <a:softEdge rad="0"/>
          </a:effectLst>
        </p:spPr>
        <p:txBody>
          <a:bodyPr vert="horz" lIns="91440" tIns="45720" rIns="91440" bIns="45720" rtlCol="0" anchor="ctr"/>
          <a:lstStyle/>
          <a:p>
            <a:pPr>
              <a:spcBef>
                <a:spcPct val="0"/>
              </a:spcBef>
            </a:pPr>
            <a:r>
              <a:rPr lang="ru-RU" alt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рамках данной цели все 9 индикаторов достигнуты</a:t>
            </a:r>
            <a:endParaRPr lang="ru-RU" alt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51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719196" y="777869"/>
            <a:ext cx="16939259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4400" b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Исполнение </a:t>
            </a:r>
          </a:p>
          <a:p>
            <a:pPr algn="ctr" eaLnBrk="0" hangingPunct="0"/>
            <a:r>
              <a:rPr lang="ru-RU" sz="4400" b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ключевых показателей результативности</a:t>
            </a:r>
          </a:p>
        </p:txBody>
      </p:sp>
      <p:pic>
        <p:nvPicPr>
          <p:cNvPr id="3" name="Объект 3" descr="C:\Users\nh_erze\Desktop\Алгыс хат.png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08" t="-5396" r="39082"/>
          <a:stretch/>
        </p:blipFill>
        <p:spPr bwMode="auto">
          <a:xfrm>
            <a:off x="840230" y="553448"/>
            <a:ext cx="1908592" cy="13579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25"/>
          <p:cNvGrpSpPr/>
          <p:nvPr/>
        </p:nvGrpSpPr>
        <p:grpSpPr>
          <a:xfrm>
            <a:off x="1675946" y="5951665"/>
            <a:ext cx="20550949" cy="6144300"/>
            <a:chOff x="1181491" y="3812059"/>
            <a:chExt cx="7542213" cy="2281239"/>
          </a:xfrm>
        </p:grpSpPr>
        <p:sp>
          <p:nvSpPr>
            <p:cNvPr id="5" name="Freeform 13"/>
            <p:cNvSpPr>
              <a:spLocks noChangeAspect="1" noEditPoints="1"/>
            </p:cNvSpPr>
            <p:nvPr/>
          </p:nvSpPr>
          <p:spPr bwMode="gray">
            <a:xfrm>
              <a:off x="1554554" y="3823171"/>
              <a:ext cx="6859587" cy="1841500"/>
            </a:xfrm>
            <a:custGeom>
              <a:avLst/>
              <a:gdLst/>
              <a:ahLst/>
              <a:cxnLst>
                <a:cxn ang="0">
                  <a:pos x="682" y="0"/>
                </a:cxn>
                <a:cxn ang="0">
                  <a:pos x="0" y="183"/>
                </a:cxn>
                <a:cxn ang="0">
                  <a:pos x="682" y="366"/>
                </a:cxn>
                <a:cxn ang="0">
                  <a:pos x="1364" y="183"/>
                </a:cxn>
                <a:cxn ang="0">
                  <a:pos x="682" y="0"/>
                </a:cxn>
                <a:cxn ang="0">
                  <a:pos x="682" y="310"/>
                </a:cxn>
                <a:cxn ang="0">
                  <a:pos x="50" y="173"/>
                </a:cxn>
                <a:cxn ang="0">
                  <a:pos x="682" y="20"/>
                </a:cxn>
                <a:cxn ang="0">
                  <a:pos x="1313" y="173"/>
                </a:cxn>
                <a:cxn ang="0">
                  <a:pos x="682" y="310"/>
                </a:cxn>
              </a:cxnLst>
              <a:rect l="0" t="0" r="r" b="b"/>
              <a:pathLst>
                <a:path w="1364" h="366">
                  <a:moveTo>
                    <a:pt x="682" y="0"/>
                  </a:moveTo>
                  <a:cubicBezTo>
                    <a:pt x="305" y="0"/>
                    <a:pt x="0" y="82"/>
                    <a:pt x="0" y="183"/>
                  </a:cubicBezTo>
                  <a:cubicBezTo>
                    <a:pt x="0" y="284"/>
                    <a:pt x="305" y="366"/>
                    <a:pt x="682" y="366"/>
                  </a:cubicBezTo>
                  <a:cubicBezTo>
                    <a:pt x="1058" y="366"/>
                    <a:pt x="1364" y="284"/>
                    <a:pt x="1364" y="183"/>
                  </a:cubicBezTo>
                  <a:cubicBezTo>
                    <a:pt x="1364" y="82"/>
                    <a:pt x="1058" y="0"/>
                    <a:pt x="682" y="0"/>
                  </a:cubicBezTo>
                  <a:close/>
                  <a:moveTo>
                    <a:pt x="682" y="310"/>
                  </a:moveTo>
                  <a:cubicBezTo>
                    <a:pt x="333" y="310"/>
                    <a:pt x="50" y="249"/>
                    <a:pt x="50" y="173"/>
                  </a:cubicBezTo>
                  <a:cubicBezTo>
                    <a:pt x="50" y="97"/>
                    <a:pt x="333" y="20"/>
                    <a:pt x="682" y="20"/>
                  </a:cubicBezTo>
                  <a:cubicBezTo>
                    <a:pt x="1031" y="20"/>
                    <a:pt x="1313" y="97"/>
                    <a:pt x="1313" y="173"/>
                  </a:cubicBezTo>
                  <a:cubicBezTo>
                    <a:pt x="1313" y="249"/>
                    <a:pt x="1031" y="310"/>
                    <a:pt x="682" y="310"/>
                  </a:cubicBezTo>
                  <a:close/>
                </a:path>
              </a:pathLst>
            </a:custGeom>
            <a:gradFill rotWithShape="1">
              <a:gsLst>
                <a:gs pos="0">
                  <a:srgbClr val="F1F1F1"/>
                </a:gs>
                <a:gs pos="100000">
                  <a:srgbClr val="747678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FFFFFF"/>
              </a:outerShdw>
            </a:effectLst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6" name="Freeform 14"/>
            <p:cNvSpPr>
              <a:spLocks noChangeAspect="1" noEditPoints="1"/>
            </p:cNvSpPr>
            <p:nvPr/>
          </p:nvSpPr>
          <p:spPr bwMode="gray">
            <a:xfrm>
              <a:off x="2122879" y="3993034"/>
              <a:ext cx="5722937" cy="1268412"/>
            </a:xfrm>
            <a:custGeom>
              <a:avLst/>
              <a:gdLst/>
              <a:ahLst/>
              <a:cxnLst>
                <a:cxn ang="0">
                  <a:pos x="569" y="0"/>
                </a:cxn>
                <a:cxn ang="0">
                  <a:pos x="0" y="133"/>
                </a:cxn>
                <a:cxn ang="0">
                  <a:pos x="569" y="252"/>
                </a:cxn>
                <a:cxn ang="0">
                  <a:pos x="1138" y="133"/>
                </a:cxn>
                <a:cxn ang="0">
                  <a:pos x="569" y="0"/>
                </a:cxn>
                <a:cxn ang="0">
                  <a:pos x="569" y="231"/>
                </a:cxn>
                <a:cxn ang="0">
                  <a:pos x="28" y="127"/>
                </a:cxn>
                <a:cxn ang="0">
                  <a:pos x="569" y="11"/>
                </a:cxn>
                <a:cxn ang="0">
                  <a:pos x="1110" y="127"/>
                </a:cxn>
                <a:cxn ang="0">
                  <a:pos x="569" y="231"/>
                </a:cxn>
              </a:cxnLst>
              <a:rect l="0" t="0" r="r" b="b"/>
              <a:pathLst>
                <a:path w="1138" h="252">
                  <a:moveTo>
                    <a:pt x="569" y="0"/>
                  </a:moveTo>
                  <a:cubicBezTo>
                    <a:pt x="254" y="0"/>
                    <a:pt x="0" y="67"/>
                    <a:pt x="0" y="133"/>
                  </a:cubicBezTo>
                  <a:cubicBezTo>
                    <a:pt x="0" y="199"/>
                    <a:pt x="254" y="252"/>
                    <a:pt x="569" y="252"/>
                  </a:cubicBezTo>
                  <a:cubicBezTo>
                    <a:pt x="883" y="252"/>
                    <a:pt x="1138" y="199"/>
                    <a:pt x="1138" y="133"/>
                  </a:cubicBezTo>
                  <a:cubicBezTo>
                    <a:pt x="1138" y="67"/>
                    <a:pt x="883" y="0"/>
                    <a:pt x="569" y="0"/>
                  </a:cubicBezTo>
                  <a:close/>
                  <a:moveTo>
                    <a:pt x="569" y="231"/>
                  </a:moveTo>
                  <a:cubicBezTo>
                    <a:pt x="270" y="231"/>
                    <a:pt x="28" y="184"/>
                    <a:pt x="28" y="127"/>
                  </a:cubicBezTo>
                  <a:cubicBezTo>
                    <a:pt x="28" y="69"/>
                    <a:pt x="270" y="11"/>
                    <a:pt x="569" y="11"/>
                  </a:cubicBezTo>
                  <a:cubicBezTo>
                    <a:pt x="868" y="11"/>
                    <a:pt x="1110" y="69"/>
                    <a:pt x="1110" y="127"/>
                  </a:cubicBezTo>
                  <a:cubicBezTo>
                    <a:pt x="1110" y="184"/>
                    <a:pt x="868" y="231"/>
                    <a:pt x="569" y="231"/>
                  </a:cubicBezTo>
                  <a:close/>
                </a:path>
              </a:pathLst>
            </a:custGeom>
            <a:gradFill rotWithShape="1">
              <a:gsLst>
                <a:gs pos="0">
                  <a:srgbClr val="DCDDDD"/>
                </a:gs>
                <a:gs pos="100000">
                  <a:srgbClr val="97989A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FFFFFF"/>
              </a:outerShdw>
            </a:effectLst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7" name="Oval 23"/>
            <p:cNvSpPr>
              <a:spLocks noChangeAspect="1" noChangeArrowheads="1"/>
            </p:cNvSpPr>
            <p:nvPr/>
          </p:nvSpPr>
          <p:spPr bwMode="gray">
            <a:xfrm>
              <a:off x="6966341" y="3812059"/>
              <a:ext cx="1757363" cy="1760537"/>
            </a:xfrm>
            <a:prstGeom prst="ellipse">
              <a:avLst/>
            </a:prstGeom>
            <a:gradFill rotWithShape="1">
              <a:gsLst>
                <a:gs pos="0">
                  <a:srgbClr val="E5F2F4"/>
                </a:gs>
                <a:gs pos="100000">
                  <a:srgbClr val="409DAD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409DAD"/>
              </a:solidFill>
              <a:round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endParaRPr lang="en-GB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8" name="Picture 2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7290191" y="3848571"/>
              <a:ext cx="1104900" cy="641350"/>
            </a:xfrm>
            <a:prstGeom prst="rect">
              <a:avLst/>
            </a:prstGeom>
            <a:noFill/>
          </p:spPr>
        </p:pic>
        <p:sp>
          <p:nvSpPr>
            <p:cNvPr id="9" name="Freeform 25"/>
            <p:cNvSpPr>
              <a:spLocks noChangeAspect="1"/>
            </p:cNvSpPr>
            <p:nvPr/>
          </p:nvSpPr>
          <p:spPr bwMode="gray">
            <a:xfrm>
              <a:off x="6964754" y="4593109"/>
              <a:ext cx="1755775" cy="992187"/>
            </a:xfrm>
            <a:custGeom>
              <a:avLst/>
              <a:gdLst/>
              <a:ahLst/>
              <a:cxnLst>
                <a:cxn ang="0">
                  <a:pos x="175" y="151"/>
                </a:cxn>
                <a:cxn ang="0">
                  <a:pos x="2" y="0"/>
                </a:cxn>
                <a:cxn ang="0">
                  <a:pos x="0" y="23"/>
                </a:cxn>
                <a:cxn ang="0">
                  <a:pos x="175" y="198"/>
                </a:cxn>
                <a:cxn ang="0">
                  <a:pos x="350" y="23"/>
                </a:cxn>
                <a:cxn ang="0">
                  <a:pos x="348" y="0"/>
                </a:cxn>
                <a:cxn ang="0">
                  <a:pos x="175" y="151"/>
                </a:cxn>
              </a:cxnLst>
              <a:rect l="0" t="0" r="r" b="b"/>
              <a:pathLst>
                <a:path w="350" h="198">
                  <a:moveTo>
                    <a:pt x="175" y="151"/>
                  </a:moveTo>
                  <a:cubicBezTo>
                    <a:pt x="86" y="151"/>
                    <a:pt x="13" y="85"/>
                    <a:pt x="2" y="0"/>
                  </a:cubicBezTo>
                  <a:cubicBezTo>
                    <a:pt x="1" y="7"/>
                    <a:pt x="0" y="15"/>
                    <a:pt x="0" y="23"/>
                  </a:cubicBezTo>
                  <a:cubicBezTo>
                    <a:pt x="0" y="119"/>
                    <a:pt x="78" y="198"/>
                    <a:pt x="175" y="198"/>
                  </a:cubicBezTo>
                  <a:cubicBezTo>
                    <a:pt x="272" y="198"/>
                    <a:pt x="350" y="119"/>
                    <a:pt x="350" y="23"/>
                  </a:cubicBezTo>
                  <a:cubicBezTo>
                    <a:pt x="350" y="15"/>
                    <a:pt x="349" y="7"/>
                    <a:pt x="348" y="0"/>
                  </a:cubicBezTo>
                  <a:cubicBezTo>
                    <a:pt x="337" y="85"/>
                    <a:pt x="264" y="151"/>
                    <a:pt x="175" y="151"/>
                  </a:cubicBezTo>
                  <a:close/>
                </a:path>
              </a:pathLst>
            </a:custGeom>
            <a:gradFill rotWithShape="1">
              <a:gsLst>
                <a:gs pos="0">
                  <a:srgbClr val="007C92"/>
                </a:gs>
                <a:gs pos="100000">
                  <a:srgbClr val="409DAD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Oval 27"/>
            <p:cNvSpPr>
              <a:spLocks noChangeAspect="1" noChangeArrowheads="1"/>
            </p:cNvSpPr>
            <p:nvPr/>
          </p:nvSpPr>
          <p:spPr bwMode="gray">
            <a:xfrm>
              <a:off x="1187841" y="3812059"/>
              <a:ext cx="1757363" cy="1760537"/>
            </a:xfrm>
            <a:prstGeom prst="ellipse">
              <a:avLst/>
            </a:prstGeom>
            <a:gradFill rotWithShape="1">
              <a:gsLst>
                <a:gs pos="0">
                  <a:srgbClr val="E5F2F4"/>
                </a:gs>
                <a:gs pos="100000">
                  <a:srgbClr val="409DAD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409DAD"/>
              </a:solidFill>
              <a:round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endParaRPr lang="en-GB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Freeform 28"/>
            <p:cNvSpPr>
              <a:spLocks noChangeAspect="1"/>
            </p:cNvSpPr>
            <p:nvPr/>
          </p:nvSpPr>
          <p:spPr bwMode="gray">
            <a:xfrm>
              <a:off x="1181491" y="4593109"/>
              <a:ext cx="1755775" cy="992187"/>
            </a:xfrm>
            <a:custGeom>
              <a:avLst/>
              <a:gdLst/>
              <a:ahLst/>
              <a:cxnLst>
                <a:cxn ang="0">
                  <a:pos x="175" y="151"/>
                </a:cxn>
                <a:cxn ang="0">
                  <a:pos x="2" y="0"/>
                </a:cxn>
                <a:cxn ang="0">
                  <a:pos x="0" y="23"/>
                </a:cxn>
                <a:cxn ang="0">
                  <a:pos x="175" y="198"/>
                </a:cxn>
                <a:cxn ang="0">
                  <a:pos x="350" y="23"/>
                </a:cxn>
                <a:cxn ang="0">
                  <a:pos x="348" y="0"/>
                </a:cxn>
                <a:cxn ang="0">
                  <a:pos x="175" y="151"/>
                </a:cxn>
              </a:cxnLst>
              <a:rect l="0" t="0" r="r" b="b"/>
              <a:pathLst>
                <a:path w="350" h="198">
                  <a:moveTo>
                    <a:pt x="175" y="151"/>
                  </a:moveTo>
                  <a:cubicBezTo>
                    <a:pt x="86" y="151"/>
                    <a:pt x="13" y="85"/>
                    <a:pt x="2" y="0"/>
                  </a:cubicBezTo>
                  <a:cubicBezTo>
                    <a:pt x="1" y="7"/>
                    <a:pt x="0" y="15"/>
                    <a:pt x="0" y="23"/>
                  </a:cubicBezTo>
                  <a:cubicBezTo>
                    <a:pt x="0" y="119"/>
                    <a:pt x="78" y="198"/>
                    <a:pt x="175" y="198"/>
                  </a:cubicBezTo>
                  <a:cubicBezTo>
                    <a:pt x="272" y="198"/>
                    <a:pt x="350" y="119"/>
                    <a:pt x="350" y="23"/>
                  </a:cubicBezTo>
                  <a:cubicBezTo>
                    <a:pt x="350" y="15"/>
                    <a:pt x="349" y="7"/>
                    <a:pt x="348" y="0"/>
                  </a:cubicBezTo>
                  <a:cubicBezTo>
                    <a:pt x="337" y="85"/>
                    <a:pt x="264" y="151"/>
                    <a:pt x="175" y="151"/>
                  </a:cubicBezTo>
                  <a:close/>
                </a:path>
              </a:pathLst>
            </a:custGeom>
            <a:gradFill rotWithShape="1">
              <a:gsLst>
                <a:gs pos="0">
                  <a:srgbClr val="007C92"/>
                </a:gs>
                <a:gs pos="100000">
                  <a:srgbClr val="409DAD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2" name="Picture 2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1508516" y="3848571"/>
              <a:ext cx="1103313" cy="641350"/>
            </a:xfrm>
            <a:prstGeom prst="rect">
              <a:avLst/>
            </a:prstGeom>
            <a:noFill/>
          </p:spPr>
        </p:pic>
        <p:grpSp>
          <p:nvGrpSpPr>
            <p:cNvPr id="13" name="Group 46"/>
            <p:cNvGrpSpPr>
              <a:grpSpLocks/>
            </p:cNvGrpSpPr>
            <p:nvPr/>
          </p:nvGrpSpPr>
          <p:grpSpPr bwMode="auto">
            <a:xfrm>
              <a:off x="3911992" y="3999385"/>
              <a:ext cx="2078038" cy="2093913"/>
              <a:chOff x="2232" y="2567"/>
              <a:chExt cx="1309" cy="1319"/>
            </a:xfrm>
          </p:grpSpPr>
          <p:sp>
            <p:nvSpPr>
              <p:cNvPr id="14" name="Oval 34"/>
              <p:cNvSpPr>
                <a:spLocks noChangeAspect="1" noChangeArrowheads="1"/>
              </p:cNvSpPr>
              <p:nvPr/>
            </p:nvSpPr>
            <p:spPr bwMode="gray">
              <a:xfrm>
                <a:off x="2232" y="2567"/>
                <a:ext cx="1306" cy="1307"/>
              </a:xfrm>
              <a:prstGeom prst="ellipse">
                <a:avLst/>
              </a:prstGeom>
              <a:gradFill rotWithShape="1">
                <a:gsLst>
                  <a:gs pos="0">
                    <a:srgbClr val="E5F2F4"/>
                  </a:gs>
                  <a:gs pos="100000">
                    <a:srgbClr val="409DAD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rgbClr val="409DAD"/>
                </a:solidFill>
                <a:round/>
                <a:headEnd/>
                <a:tailEnd/>
              </a:ln>
            </p:spPr>
            <p:txBody>
              <a:bodyPr wrap="none" lIns="90000" tIns="90000" rIns="72000" bIns="90000" anchor="ctr"/>
              <a:lstStyle/>
              <a:p>
                <a:endParaRPr lang="en-GB" dirty="0"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5" name="Picture 3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2479" y="2586"/>
                <a:ext cx="816" cy="473"/>
              </a:xfrm>
              <a:prstGeom prst="rect">
                <a:avLst/>
              </a:prstGeom>
              <a:noFill/>
            </p:spPr>
          </p:pic>
          <p:sp>
            <p:nvSpPr>
              <p:cNvPr id="16" name="Freeform 44"/>
              <p:cNvSpPr>
                <a:spLocks noChangeAspect="1"/>
              </p:cNvSpPr>
              <p:nvPr/>
            </p:nvSpPr>
            <p:spPr bwMode="gray">
              <a:xfrm>
                <a:off x="2235" y="3146"/>
                <a:ext cx="1306" cy="740"/>
              </a:xfrm>
              <a:custGeom>
                <a:avLst/>
                <a:gdLst/>
                <a:ahLst/>
                <a:cxnLst>
                  <a:cxn ang="0">
                    <a:pos x="206" y="179"/>
                  </a:cxn>
                  <a:cxn ang="0">
                    <a:pos x="1" y="0"/>
                  </a:cxn>
                  <a:cxn ang="0">
                    <a:pos x="0" y="27"/>
                  </a:cxn>
                  <a:cxn ang="0">
                    <a:pos x="206" y="234"/>
                  </a:cxn>
                  <a:cxn ang="0">
                    <a:pos x="412" y="27"/>
                  </a:cxn>
                  <a:cxn ang="0">
                    <a:pos x="410" y="0"/>
                  </a:cxn>
                  <a:cxn ang="0">
                    <a:pos x="206" y="179"/>
                  </a:cxn>
                </a:cxnLst>
                <a:rect l="0" t="0" r="r" b="b"/>
                <a:pathLst>
                  <a:path w="412" h="234">
                    <a:moveTo>
                      <a:pt x="206" y="179"/>
                    </a:moveTo>
                    <a:cubicBezTo>
                      <a:pt x="101" y="179"/>
                      <a:pt x="15" y="101"/>
                      <a:pt x="1" y="0"/>
                    </a:cubicBezTo>
                    <a:cubicBezTo>
                      <a:pt x="0" y="9"/>
                      <a:pt x="0" y="18"/>
                      <a:pt x="0" y="27"/>
                    </a:cubicBezTo>
                    <a:cubicBezTo>
                      <a:pt x="0" y="141"/>
                      <a:pt x="92" y="234"/>
                      <a:pt x="206" y="234"/>
                    </a:cubicBezTo>
                    <a:cubicBezTo>
                      <a:pt x="320" y="234"/>
                      <a:pt x="412" y="141"/>
                      <a:pt x="412" y="27"/>
                    </a:cubicBezTo>
                    <a:cubicBezTo>
                      <a:pt x="412" y="18"/>
                      <a:pt x="411" y="9"/>
                      <a:pt x="410" y="0"/>
                    </a:cubicBezTo>
                    <a:cubicBezTo>
                      <a:pt x="397" y="101"/>
                      <a:pt x="310" y="179"/>
                      <a:pt x="206" y="17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7C92"/>
                  </a:gs>
                  <a:gs pos="100000">
                    <a:srgbClr val="409DAD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Text Box 37"/>
              <p:cNvSpPr txBox="1">
                <a:spLocks noChangeAspect="1" noChangeArrowheads="1"/>
              </p:cNvSpPr>
              <p:nvPr/>
            </p:nvSpPr>
            <p:spPr bwMode="gray">
              <a:xfrm>
                <a:off x="2358" y="2720"/>
                <a:ext cx="1074" cy="5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0000" tIns="90000" rIns="72000" bIns="90000">
                <a:spAutoFit/>
              </a:bodyPr>
              <a:lstStyle/>
              <a:p>
                <a:pPr marL="177800" indent="-177800" algn="ctr" defTabSz="801688">
                  <a:spcBef>
                    <a:spcPct val="20000"/>
                  </a:spcBef>
                </a:pPr>
                <a:r>
                  <a:rPr lang="ru-RU" sz="3200" dirty="0">
                    <a:solidFill>
                      <a:schemeClr val="bg2">
                        <a:lumMod val="1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Цель 1: </a:t>
                </a:r>
                <a:endParaRPr lang="ru-RU" sz="3200" dirty="0" smtClean="0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177800" indent="-177800" algn="ctr" defTabSz="801688">
                  <a:spcBef>
                    <a:spcPct val="20000"/>
                  </a:spcBef>
                </a:pPr>
                <a:r>
                  <a:rPr lang="ru-RU" sz="3200" dirty="0" smtClean="0">
                    <a:solidFill>
                      <a:schemeClr val="bg2">
                        <a:lumMod val="1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Устойчивый </a:t>
                </a:r>
                <a:r>
                  <a:rPr lang="ru-RU" sz="3200" dirty="0">
                    <a:solidFill>
                      <a:schemeClr val="bg2">
                        <a:lumMod val="1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высокий уровень качества медицинской помощи</a:t>
                </a:r>
              </a:p>
            </p:txBody>
          </p:sp>
        </p:grpSp>
      </p:grpSp>
      <p:grpSp>
        <p:nvGrpSpPr>
          <p:cNvPr id="20" name="Group 58"/>
          <p:cNvGrpSpPr/>
          <p:nvPr/>
        </p:nvGrpSpPr>
        <p:grpSpPr>
          <a:xfrm>
            <a:off x="1066800" y="3295651"/>
            <a:ext cx="22498049" cy="9925050"/>
            <a:chOff x="265113" y="1990725"/>
            <a:chExt cx="9355137" cy="4318000"/>
          </a:xfrm>
        </p:grpSpPr>
        <p:grpSp>
          <p:nvGrpSpPr>
            <p:cNvPr id="21" name="Group 32"/>
            <p:cNvGrpSpPr/>
            <p:nvPr/>
          </p:nvGrpSpPr>
          <p:grpSpPr>
            <a:xfrm>
              <a:off x="265113" y="1990725"/>
              <a:ext cx="6235700" cy="4318000"/>
              <a:chOff x="265113" y="1990725"/>
              <a:chExt cx="6235700" cy="4318000"/>
            </a:xfrm>
          </p:grpSpPr>
          <p:sp>
            <p:nvSpPr>
              <p:cNvPr id="23" name="Line 3"/>
              <p:cNvSpPr>
                <a:spLocks noChangeShapeType="1"/>
              </p:cNvSpPr>
              <p:nvPr/>
            </p:nvSpPr>
            <p:spPr bwMode="gray">
              <a:xfrm rot="5400000">
                <a:off x="-1893887" y="4149725"/>
                <a:ext cx="4318000" cy="0"/>
              </a:xfrm>
              <a:prstGeom prst="line">
                <a:avLst/>
              </a:prstGeom>
              <a:noFill/>
              <a:ln w="3175">
                <a:solidFill>
                  <a:srgbClr val="BABBB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" name="Line 4"/>
              <p:cNvSpPr>
                <a:spLocks noChangeShapeType="1"/>
              </p:cNvSpPr>
              <p:nvPr/>
            </p:nvSpPr>
            <p:spPr bwMode="gray">
              <a:xfrm rot="5400000" flipV="1">
                <a:off x="1517390" y="4443152"/>
                <a:ext cx="3729559" cy="1587"/>
              </a:xfrm>
              <a:prstGeom prst="line">
                <a:avLst/>
              </a:prstGeom>
              <a:noFill/>
              <a:ln w="3175">
                <a:solidFill>
                  <a:srgbClr val="BABBB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" name="Line 5"/>
              <p:cNvSpPr>
                <a:spLocks noChangeShapeType="1"/>
              </p:cNvSpPr>
              <p:nvPr/>
            </p:nvSpPr>
            <p:spPr bwMode="gray">
              <a:xfrm rot="5400000" flipV="1">
                <a:off x="4636033" y="4443945"/>
                <a:ext cx="3729559" cy="0"/>
              </a:xfrm>
              <a:prstGeom prst="line">
                <a:avLst/>
              </a:prstGeom>
              <a:noFill/>
              <a:ln w="3175">
                <a:solidFill>
                  <a:srgbClr val="BABBB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2" name="Line 39"/>
            <p:cNvSpPr>
              <a:spLocks noChangeShapeType="1"/>
            </p:cNvSpPr>
            <p:nvPr/>
          </p:nvSpPr>
          <p:spPr bwMode="gray">
            <a:xfrm rot="5400000">
              <a:off x="7461250" y="4149725"/>
              <a:ext cx="4318000" cy="0"/>
            </a:xfrm>
            <a:prstGeom prst="line">
              <a:avLst/>
            </a:prstGeom>
            <a:noFill/>
            <a:ln w="3175">
              <a:solidFill>
                <a:srgbClr val="BABBB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9" name="Text Box 37"/>
          <p:cNvSpPr txBox="1">
            <a:spLocks noChangeAspect="1" noChangeArrowheads="1"/>
          </p:cNvSpPr>
          <p:nvPr/>
        </p:nvSpPr>
        <p:spPr bwMode="gray">
          <a:xfrm>
            <a:off x="1693248" y="6456210"/>
            <a:ext cx="4766818" cy="2939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90000" rIns="72000" bIns="90000">
            <a:spAutoFit/>
          </a:bodyPr>
          <a:lstStyle/>
          <a:p>
            <a:pPr marL="177800" indent="-177800" algn="ctr" defTabSz="801688">
              <a:spcBef>
                <a:spcPct val="20000"/>
              </a:spcBef>
            </a:pP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Цель 2: </a:t>
            </a:r>
            <a:endParaRPr lang="ru-RU" sz="28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7800" indent="-177800" algn="ctr" defTabSz="801688">
              <a:spcBef>
                <a:spcPct val="20000"/>
              </a:spcBef>
            </a:pP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Повышение 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эффективности управления научно-исследовательской</a:t>
            </a:r>
          </a:p>
          <a:p>
            <a:pPr marL="177800" indent="-177800" algn="ctr" defTabSz="801688">
              <a:spcBef>
                <a:spcPct val="20000"/>
              </a:spcBef>
            </a:pP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деятельностью</a:t>
            </a:r>
          </a:p>
        </p:txBody>
      </p:sp>
      <p:sp>
        <p:nvSpPr>
          <p:cNvPr id="31" name="Text Box 37"/>
          <p:cNvSpPr txBox="1">
            <a:spLocks noChangeAspect="1" noChangeArrowheads="1"/>
          </p:cNvSpPr>
          <p:nvPr/>
        </p:nvSpPr>
        <p:spPr bwMode="gray">
          <a:xfrm>
            <a:off x="17416172" y="6537450"/>
            <a:ext cx="4832999" cy="2939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90000" rIns="72000" bIns="90000">
            <a:spAutoFit/>
          </a:bodyPr>
          <a:lstStyle/>
          <a:p>
            <a:pPr marL="177800" indent="-177800" algn="ctr" defTabSz="801688">
              <a:spcBef>
                <a:spcPct val="20000"/>
              </a:spcBef>
            </a:pP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Цель 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3: </a:t>
            </a:r>
          </a:p>
          <a:p>
            <a:pPr marL="177800" indent="-177800" algn="ctr" defTabSz="801688">
              <a:spcBef>
                <a:spcPct val="20000"/>
              </a:spcBef>
            </a:pP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Повышение эффективности управления образовательной</a:t>
            </a:r>
          </a:p>
          <a:p>
            <a:pPr marL="177800" indent="-177800" algn="ctr" defTabSz="801688">
              <a:spcBef>
                <a:spcPct val="20000"/>
              </a:spcBef>
            </a:pP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деятельностью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488584" y="2914650"/>
            <a:ext cx="13400482" cy="1733548"/>
          </a:xfrm>
          <a:prstGeom prst="rect">
            <a:avLst/>
          </a:prstGeom>
          <a:solidFill>
            <a:srgbClr val="C4E1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из 27 индикаторов достигнуты</a:t>
            </a:r>
            <a:endParaRPr lang="ru-RU" sz="44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502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3104" y="355600"/>
            <a:ext cx="21025723" cy="7267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799" b="1" dirty="0">
                <a:latin typeface="Arial" panose="020B0604020202020204" pitchFamily="34" charset="0"/>
                <a:cs typeface="Arial" panose="020B0604020202020204" pitchFamily="34" charset="0"/>
              </a:rPr>
              <a:t>Проблемные вопросы и пути их </a:t>
            </a:r>
            <a:r>
              <a:rPr lang="ru-RU" sz="4799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решения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9674238"/>
              </p:ext>
            </p:extLst>
          </p:nvPr>
        </p:nvGraphicFramePr>
        <p:xfrm>
          <a:off x="468630" y="1615788"/>
          <a:ext cx="23545801" cy="117573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5045"/>
                <a:gridCol w="7800325"/>
                <a:gridCol w="14870431"/>
              </a:tblGrid>
              <a:tr h="1718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24" marR="1371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Проблемные вопросы</a:t>
                      </a:r>
                      <a:endParaRPr lang="ru-RU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24" marR="1371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Пути </a:t>
                      </a: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решения</a:t>
                      </a:r>
                      <a:endParaRPr lang="ru-RU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24" marR="137124" marT="0" marB="0" anchor="ctr"/>
                </a:tc>
              </a:tr>
              <a:tr h="5726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24" marR="13712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Клиника</a:t>
                      </a:r>
                      <a:endParaRPr lang="ru-RU" sz="3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24" marR="1371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24" marR="137124" marT="0" marB="0" anchor="ctr"/>
                </a:tc>
              </a:tr>
              <a:tr h="946655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 fontAlgn="ctr"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3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Утратили первоначальные эксплуатационные характеристики, физически и морально устарели:</a:t>
                      </a:r>
                    </a:p>
                    <a:p>
                      <a:pPr marL="342900" indent="-342900" algn="l" fontAlgn="ctr"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32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Моноплановая</a:t>
                      </a:r>
                      <a:r>
                        <a:rPr lang="ru-RU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ангиографическая установка</a:t>
                      </a:r>
                      <a:r>
                        <a:rPr lang="ru-RU" sz="3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установленная в 2008 году</a:t>
                      </a:r>
                    </a:p>
                    <a:p>
                      <a:pPr marL="342900" indent="-34290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ru-RU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Аппарат для магнитно-резонансной томографии с индукцией поля 1,5 Тл.</a:t>
                      </a:r>
                      <a:r>
                        <a:rPr lang="ru-RU" sz="3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установленный в 2008 году</a:t>
                      </a:r>
                      <a:r>
                        <a:rPr lang="ru-RU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44" marR="4644" marT="4644" marB="0" anchor="ctr"/>
                </a:tc>
                <a:tc>
                  <a:txBody>
                    <a:bodyPr/>
                    <a:lstStyle/>
                    <a:p>
                      <a:pPr marL="0" indent="0" algn="just" fontAlgn="ctr">
                        <a:buFont typeface="Wingdings" panose="05000000000000000000" pitchFamily="2" charset="2"/>
                        <a:buNone/>
                      </a:pPr>
                      <a:r>
                        <a:rPr lang="ru-RU" sz="3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Приобретение новой современной </a:t>
                      </a:r>
                      <a:r>
                        <a:rPr lang="ru-RU" sz="3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биплановой</a:t>
                      </a:r>
                      <a:r>
                        <a:rPr lang="ru-RU" sz="3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или </a:t>
                      </a:r>
                      <a:r>
                        <a:rPr lang="ru-RU" sz="3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моноплановой</a:t>
                      </a:r>
                      <a:r>
                        <a:rPr lang="ru-RU" sz="3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ангиографической установки.</a:t>
                      </a:r>
                    </a:p>
                    <a:p>
                      <a:pPr marL="0" indent="0" algn="just" fontAlgn="ctr">
                        <a:buFont typeface="Wingdings" panose="05000000000000000000" pitchFamily="2" charset="2"/>
                        <a:buNone/>
                      </a:pPr>
                      <a:endParaRPr lang="ru-RU" sz="3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just" fontAlgn="ctr">
                        <a:buFont typeface="Wingdings" panose="05000000000000000000" pitchFamily="2" charset="2"/>
                        <a:buNone/>
                      </a:pPr>
                      <a:r>
                        <a:rPr lang="ru-RU" sz="3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Обществом направлялось финансово-экономическое обоснование на приобретение оборудований в Министерство здравоохранения </a:t>
                      </a:r>
                      <a:r>
                        <a:rPr lang="ru-RU" sz="32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РК</a:t>
                      </a:r>
                      <a:r>
                        <a:rPr lang="ru-RU" sz="3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ru-RU" sz="32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Положительного ответа не последовало.</a:t>
                      </a:r>
                      <a:endParaRPr lang="ru-RU" sz="32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 algn="just" fontAlgn="ctr">
                        <a:buFont typeface="Wingdings" panose="05000000000000000000" pitchFamily="2" charset="2"/>
                        <a:buNone/>
                      </a:pPr>
                      <a:endParaRPr lang="ru-RU" sz="32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 algn="just" fontAlgn="ctr">
                        <a:buFont typeface="Wingdings" panose="05000000000000000000" pitchFamily="2" charset="2"/>
                        <a:buNone/>
                      </a:pPr>
                      <a:r>
                        <a:rPr lang="ru-RU" sz="3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Ангиографическая установка для</a:t>
                      </a:r>
                      <a:r>
                        <a:rPr lang="ru-RU" sz="32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гибридной операционной</a:t>
                      </a:r>
                      <a:r>
                        <a:rPr lang="ru-RU" sz="3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628650" indent="0" algn="just" fontAlgn="ctr">
                        <a:buFont typeface="Wingdings" panose="05000000000000000000" pitchFamily="2" charset="2"/>
                        <a:buNone/>
                      </a:pPr>
                      <a:r>
                        <a:rPr lang="ru-RU" sz="3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Одобрено выделение средств в рамках проекта «Развитие детской нейрохирургической службы Республики Казахстан» Фонда «</a:t>
                      </a:r>
                      <a:r>
                        <a:rPr lang="ru-RU" sz="32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Қазақстан</a:t>
                      </a:r>
                      <a:r>
                        <a:rPr lang="ru-RU" sz="3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32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халқына</a:t>
                      </a:r>
                      <a:r>
                        <a:rPr lang="ru-RU" sz="3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». </a:t>
                      </a:r>
                    </a:p>
                    <a:p>
                      <a:pPr marL="0" indent="0" algn="just" fontAlgn="ctr">
                        <a:buFont typeface="Wingdings" panose="05000000000000000000" pitchFamily="2" charset="2"/>
                        <a:buNone/>
                      </a:pPr>
                      <a:endParaRPr lang="ru-RU" sz="32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just" fontAlgn="ctr">
                        <a:buFont typeface="Wingdings" panose="05000000000000000000" pitchFamily="2" charset="2"/>
                        <a:buNone/>
                      </a:pPr>
                      <a:r>
                        <a:rPr lang="ru-RU" sz="3200" b="0" i="1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МРТ</a:t>
                      </a:r>
                      <a:r>
                        <a:rPr lang="ru-RU" sz="32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аппарат.</a:t>
                      </a:r>
                    </a:p>
                    <a:p>
                      <a:pPr marL="628650" indent="0" algn="just" fontAlgn="ctr">
                        <a:buFont typeface="Wingdings" panose="05000000000000000000" pitchFamily="2" charset="2"/>
                        <a:buNone/>
                      </a:pPr>
                      <a:r>
                        <a:rPr lang="ru-RU" sz="3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Общество получив</a:t>
                      </a:r>
                      <a:r>
                        <a:rPr lang="ru-RU" sz="3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положительное заключение от </a:t>
                      </a:r>
                      <a:r>
                        <a:rPr lang="ru-RU" sz="32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НЦЭЛСиМИ</a:t>
                      </a:r>
                      <a:r>
                        <a:rPr lang="ru-RU" sz="3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 соответствие характеристики технической спецификации, подало </a:t>
                      </a:r>
                      <a:r>
                        <a:rPr lang="ru-RU" sz="3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заявку </a:t>
                      </a:r>
                      <a:r>
                        <a:rPr lang="ru-RU" sz="3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ТОО "</a:t>
                      </a:r>
                      <a:r>
                        <a:rPr lang="ru-RU" sz="32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СК</a:t>
                      </a:r>
                      <a:r>
                        <a:rPr lang="ru-RU" sz="3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-Фармация" </a:t>
                      </a:r>
                      <a:r>
                        <a:rPr lang="ru-RU" sz="3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проведение</a:t>
                      </a:r>
                      <a:r>
                        <a:rPr lang="ru-RU" sz="3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процедуры закупа </a:t>
                      </a:r>
                      <a:r>
                        <a:rPr lang="ru-RU" sz="32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МРТ</a:t>
                      </a:r>
                      <a:r>
                        <a:rPr lang="ru-RU" sz="3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аппарата из средств амортизационного фонда. </a:t>
                      </a:r>
                    </a:p>
                    <a:p>
                      <a:pPr marL="628650" indent="0" algn="just" fontAlgn="ctr">
                        <a:buFont typeface="Wingdings" panose="05000000000000000000" pitchFamily="2" charset="2"/>
                        <a:buNone/>
                      </a:pPr>
                      <a:r>
                        <a:rPr lang="ru-RU" sz="3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Проведен этап отбора поставщиков.</a:t>
                      </a:r>
                    </a:p>
                    <a:p>
                      <a:pPr marL="628650" indent="0" algn="just" fontAlgn="ctr">
                        <a:buFont typeface="Wingdings" panose="05000000000000000000" pitchFamily="2" charset="2"/>
                        <a:buNone/>
                      </a:pPr>
                      <a:r>
                        <a:rPr lang="ru-RU" sz="3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июле планируется заключение договоров со сроком поставки 4 месяца.</a:t>
                      </a:r>
                      <a:endParaRPr lang="ru-RU" sz="3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44" marR="4644" marT="4644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941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3104" y="355600"/>
            <a:ext cx="21025723" cy="7267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799" b="1" dirty="0">
                <a:latin typeface="Arial" panose="020B0604020202020204" pitchFamily="34" charset="0"/>
                <a:cs typeface="Arial" panose="020B0604020202020204" pitchFamily="34" charset="0"/>
              </a:rPr>
              <a:t>Проблемные вопросы и пути их </a:t>
            </a:r>
            <a:r>
              <a:rPr lang="ru-RU" sz="4799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решения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662685"/>
              </p:ext>
            </p:extLst>
          </p:nvPr>
        </p:nvGraphicFramePr>
        <p:xfrm>
          <a:off x="506730" y="1787238"/>
          <a:ext cx="23545801" cy="112459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5045"/>
                <a:gridCol w="8257525"/>
                <a:gridCol w="14413231"/>
              </a:tblGrid>
              <a:tr h="8135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24" marR="1371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Проблемные вопросы</a:t>
                      </a:r>
                      <a:endParaRPr lang="ru-RU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24" marR="1371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Пути </a:t>
                      </a: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решения</a:t>
                      </a:r>
                      <a:endParaRPr lang="ru-RU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24" marR="137124" marT="0" marB="0" anchor="ctr"/>
                </a:tc>
              </a:tr>
              <a:tr h="374975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Послевузовское образование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24925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ru-RU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Сложности в реализации </a:t>
                      </a:r>
                      <a:r>
                        <a:rPr lang="ru-RU" sz="3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программы </a:t>
                      </a: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докторантуры </a:t>
                      </a:r>
                      <a:r>
                        <a:rPr lang="ru-RU" sz="3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научными организациями</a:t>
                      </a:r>
                      <a:r>
                        <a:rPr lang="ru-RU" sz="3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3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66700" indent="628650"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связи с противоречивыми нормами Кодекса </a:t>
                      </a:r>
                      <a:r>
                        <a:rPr lang="ru-RU" sz="3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ведется обсуждение с Министерством</a:t>
                      </a:r>
                      <a:r>
                        <a:rPr lang="ru-RU" sz="3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образования и науки </a:t>
                      </a:r>
                      <a:r>
                        <a:rPr lang="ru-RU" sz="320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РК</a:t>
                      </a:r>
                      <a:r>
                        <a:rPr lang="ru-RU" sz="3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 внесению </a:t>
                      </a:r>
                      <a:r>
                        <a:rPr lang="ru-RU" sz="3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изменений </a:t>
                      </a: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Кодекс в части наделения НИИ и НЦ правами реализации послевузовского образования </a:t>
                      </a:r>
                      <a:r>
                        <a:rPr lang="ru-RU" sz="3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(докторантура).</a:t>
                      </a:r>
                    </a:p>
                    <a:p>
                      <a:pPr marL="266700" indent="628650"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3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66700" indent="628650"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3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августе 2022 года</a:t>
                      </a:r>
                      <a:r>
                        <a:rPr lang="ru-RU" sz="32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состоялся визит Вице-Министра здравоохранения Дудника </a:t>
                      </a:r>
                      <a:r>
                        <a:rPr lang="ru-RU" sz="32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В.Ю</a:t>
                      </a:r>
                      <a:r>
                        <a:rPr lang="ru-RU" sz="32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266700" indent="628650"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32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Протокольным решением было дано поручение </a:t>
                      </a:r>
                      <a:r>
                        <a:rPr lang="ru-RU" sz="32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ДНЧР</a:t>
                      </a:r>
                      <a:r>
                        <a:rPr lang="ru-RU" sz="32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32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МЗ</a:t>
                      </a:r>
                      <a:r>
                        <a:rPr lang="ru-RU" sz="32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подготовить и внести предложения по внесению изменений в Кодекс «О здоровье народа и системе здравоохранения» в части наделения научных организаций правами реализации послевузовского образования (магистратура, докторантура).</a:t>
                      </a:r>
                    </a:p>
                    <a:p>
                      <a:pPr marL="266700" marR="0" indent="628650" algn="just" defTabSz="1828754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Предложения внесены. Предлагаемые изменения</a:t>
                      </a:r>
                      <a:r>
                        <a:rPr lang="ru-RU" sz="36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</a:t>
                      </a:r>
                      <a:r>
                        <a:rPr lang="ru-RU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 этапе рассмотрения в Мажилис парламента.</a:t>
                      </a:r>
                    </a:p>
                    <a:p>
                      <a:pPr marL="266700" marR="0" indent="628650" algn="just" defTabSz="1828754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данный момент в раздел Кодекса «Образовательная и научная деятельность в области здравоохранения» </a:t>
                      </a:r>
                      <a:r>
                        <a:rPr lang="ru-RU" sz="36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изменений не вносилось.</a:t>
                      </a:r>
                      <a:endParaRPr lang="ru-RU" sz="36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3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55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397502" y="15876"/>
            <a:ext cx="8499474" cy="1152524"/>
          </a:xfrm>
          <a:prstGeom prst="rect">
            <a:avLst/>
          </a:prstGeom>
          <a:effectLst/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buClr>
                <a:schemeClr val="accent6">
                  <a:lumMod val="75000"/>
                </a:schemeClr>
              </a:buClr>
              <a:buSzPct val="128000"/>
              <a:defRPr/>
            </a:pPr>
            <a:endParaRPr lang="ru-RU" sz="56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066093"/>
              </p:ext>
            </p:extLst>
          </p:nvPr>
        </p:nvGraphicFramePr>
        <p:xfrm>
          <a:off x="662940" y="809329"/>
          <a:ext cx="22677120" cy="12030369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2369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4401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825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400" b="1" i="0" kern="1200" cap="all" dirty="0" smtClean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dirty="0" smtClean="0">
                          <a:ln w="1143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Планы на 2023 год</a:t>
                      </a:r>
                      <a:endParaRPr lang="ru-RU" sz="4400" b="1" kern="1200" cap="all" dirty="0" smtClean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37188">
                <a:tc>
                  <a:txBody>
                    <a:bodyPr/>
                    <a:lstStyle/>
                    <a:p>
                      <a:pPr algn="ctr"/>
                      <a:r>
                        <a:rPr lang="ru-RU" sz="36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36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Дальнейшее совершенствование системы управления качеством в соответствии с международными стандартами JCI и </a:t>
                      </a:r>
                      <a:r>
                        <a:rPr lang="ru-RU" sz="36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ISО</a:t>
                      </a:r>
                      <a:r>
                        <a:rPr lang="ru-RU" sz="3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ru-RU" sz="3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Разработка</a:t>
                      </a:r>
                      <a:r>
                        <a:rPr lang="ru-RU" sz="36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правил проведения </a:t>
                      </a:r>
                      <a:r>
                        <a:rPr lang="ru-RU" sz="36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трейсеров</a:t>
                      </a:r>
                      <a:r>
                        <a:rPr lang="ru-RU" sz="36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по </a:t>
                      </a:r>
                      <a:r>
                        <a:rPr lang="ru-RU" sz="3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стандартам </a:t>
                      </a:r>
                      <a:r>
                        <a:rPr lang="ru-RU" sz="36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JCI</a:t>
                      </a:r>
                      <a:r>
                        <a:rPr lang="ru-RU" sz="3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Составление графика обучения сотрудников.</a:t>
                      </a:r>
                      <a:endParaRPr lang="ru-RU" sz="36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600" b="1" i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73871">
                <a:tc>
                  <a:txBody>
                    <a:bodyPr/>
                    <a:lstStyle/>
                    <a:p>
                      <a:pPr algn="ctr"/>
                      <a:r>
                        <a:rPr lang="ru-RU" sz="36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36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marL="0" marR="0" indent="0" algn="just" defTabSz="1828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 Конгресса нейрохирургов Казахстана, посвященный 15-</a:t>
                      </a:r>
                      <a:r>
                        <a:rPr lang="ru-RU" sz="36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летию</a:t>
                      </a:r>
                      <a:r>
                        <a:rPr lang="ru-RU" sz="36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Национального центра нейрохирургии 29-30 июня 2023 года.</a:t>
                      </a:r>
                    </a:p>
                  </a:txBody>
                  <a:tcPr marL="182880" marR="182880" marT="91440" marB="91440" anchor="ctr"/>
                </a:tc>
              </a:tr>
              <a:tr h="12132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marL="0" marR="0" lvl="0" indent="0" algn="just" defTabSz="1828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Публикация книги,</a:t>
                      </a:r>
                      <a:r>
                        <a:rPr lang="ru-RU" sz="36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посвященной 15-</a:t>
                      </a:r>
                      <a:r>
                        <a:rPr lang="ru-RU" sz="36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летию</a:t>
                      </a:r>
                      <a:r>
                        <a:rPr lang="ru-RU" sz="36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АО «Национальный центр нейрохирургии»</a:t>
                      </a:r>
                      <a:endParaRPr lang="ru-RU" sz="36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151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Разработка эффективной системы хирургического лечения медикаментозно резистентной эпилепсии посредством исследования нейробиологических механизмов регуляции возбудимости нервной системы на модели эпилепсии в рамках </a:t>
                      </a:r>
                      <a:r>
                        <a:rPr lang="ru-RU" sz="3600" b="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ПЦФ</a:t>
                      </a:r>
                      <a:r>
                        <a:rPr lang="ru-RU" sz="36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2023-2025</a:t>
                      </a:r>
                      <a:r>
                        <a:rPr lang="ru-RU" sz="3600" b="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гг.</a:t>
                      </a:r>
                      <a:endParaRPr lang="ru-RU" sz="3600" b="0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/>
                </a:tc>
              </a:tr>
              <a:tr h="21055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marL="0" marR="0" lvl="0" indent="0" algn="just" defTabSz="1828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Разработка проекта по совершенствованию методики замены позвонков, посредством разработки и внедрения в клиническую практику 3-D имплантатов </a:t>
                      </a:r>
                      <a:r>
                        <a:rPr lang="ru-RU" sz="36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для участия в конкурсе </a:t>
                      </a:r>
                      <a:r>
                        <a:rPr lang="ru-RU" sz="3600" b="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ПЦФ</a:t>
                      </a:r>
                      <a:r>
                        <a:rPr lang="ru-RU" sz="36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br>
                        <a:rPr lang="ru-RU" sz="36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36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 2024-2026</a:t>
                      </a:r>
                      <a:r>
                        <a:rPr lang="ru-RU" sz="3600" b="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гг.</a:t>
                      </a:r>
                      <a:endParaRPr lang="ru-RU" sz="3600" b="0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/>
                </a:tc>
              </a:tr>
              <a:tr h="13027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Совершенствование маркетинговой политики с целью привлечения медицинских туристов.</a:t>
                      </a:r>
                    </a:p>
                  </a:txBody>
                  <a:tcPr marL="182880" marR="182880" marT="91440" marB="9144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794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397502" y="15876"/>
            <a:ext cx="8499474" cy="1152524"/>
          </a:xfrm>
          <a:prstGeom prst="rect">
            <a:avLst/>
          </a:prstGeom>
          <a:effectLst/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buClr>
                <a:schemeClr val="accent6">
                  <a:lumMod val="75000"/>
                </a:schemeClr>
              </a:buClr>
              <a:buSzPct val="128000"/>
              <a:defRPr/>
            </a:pPr>
            <a:endParaRPr lang="ru-RU" sz="56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795799" y="5631934"/>
            <a:ext cx="1286621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800" dirty="0">
                <a:latin typeface="Arial" panose="020B0604020202020204" pitchFamily="34" charset="0"/>
                <a:cs typeface="Arial" panose="020B0604020202020204" pitchFamily="34" charset="0"/>
              </a:rPr>
              <a:t>Благодарю за внимание</a:t>
            </a:r>
          </a:p>
        </p:txBody>
      </p:sp>
      <p:pic>
        <p:nvPicPr>
          <p:cNvPr id="5" name="Объект 3" descr="C:\Users\nh_erze\Desktop\Алгыс хат.png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08" t="-5396" r="39082"/>
          <a:stretch/>
        </p:blipFill>
        <p:spPr bwMode="auto">
          <a:xfrm>
            <a:off x="840230" y="553448"/>
            <a:ext cx="1908592" cy="13579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380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-5144" y="7610549"/>
            <a:ext cx="2356074" cy="218380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reeform 13"/>
          <p:cNvSpPr>
            <a:spLocks/>
          </p:cNvSpPr>
          <p:nvPr/>
        </p:nvSpPr>
        <p:spPr bwMode="auto">
          <a:xfrm>
            <a:off x="3246208" y="7584541"/>
            <a:ext cx="6529450" cy="1856148"/>
          </a:xfrm>
          <a:custGeom>
            <a:avLst/>
            <a:gdLst>
              <a:gd name="T0" fmla="*/ 0 w 3866"/>
              <a:gd name="T1" fmla="*/ 1099 h 1099"/>
              <a:gd name="T2" fmla="*/ 0 w 3866"/>
              <a:gd name="T3" fmla="*/ 0 h 1099"/>
              <a:gd name="T4" fmla="*/ 3469 w 3866"/>
              <a:gd name="T5" fmla="*/ 0 h 1099"/>
              <a:gd name="T6" fmla="*/ 3866 w 3866"/>
              <a:gd name="T7" fmla="*/ 549 h 1099"/>
              <a:gd name="T8" fmla="*/ 3469 w 3866"/>
              <a:gd name="T9" fmla="*/ 1099 h 1099"/>
              <a:gd name="T10" fmla="*/ 0 w 3866"/>
              <a:gd name="T11" fmla="*/ 1099 h 10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66" h="1099">
                <a:moveTo>
                  <a:pt x="0" y="1099"/>
                </a:moveTo>
                <a:lnTo>
                  <a:pt x="0" y="0"/>
                </a:lnTo>
                <a:lnTo>
                  <a:pt x="3469" y="0"/>
                </a:lnTo>
                <a:lnTo>
                  <a:pt x="3866" y="549"/>
                </a:lnTo>
                <a:lnTo>
                  <a:pt x="3469" y="1099"/>
                </a:lnTo>
                <a:lnTo>
                  <a:pt x="0" y="1099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40000">
                <a:schemeClr val="bg2">
                  <a:lumMod val="75000"/>
                </a:schemeClr>
              </a:gs>
              <a:gs pos="100000">
                <a:schemeClr val="bg2">
                  <a:lumMod val="50000"/>
                </a:schemeClr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reeform 14"/>
          <p:cNvSpPr>
            <a:spLocks/>
          </p:cNvSpPr>
          <p:nvPr/>
        </p:nvSpPr>
        <p:spPr bwMode="auto">
          <a:xfrm>
            <a:off x="2356073" y="7595342"/>
            <a:ext cx="908651" cy="2183803"/>
          </a:xfrm>
          <a:custGeom>
            <a:avLst/>
            <a:gdLst>
              <a:gd name="T0" fmla="*/ 0 w 538"/>
              <a:gd name="T1" fmla="*/ 1293 h 1293"/>
              <a:gd name="T2" fmla="*/ 0 w 538"/>
              <a:gd name="T3" fmla="*/ 0 h 1293"/>
              <a:gd name="T4" fmla="*/ 538 w 538"/>
              <a:gd name="T5" fmla="*/ 0 h 1293"/>
              <a:gd name="T6" fmla="*/ 538 w 538"/>
              <a:gd name="T7" fmla="*/ 1099 h 1293"/>
              <a:gd name="T8" fmla="*/ 0 w 538"/>
              <a:gd name="T9" fmla="*/ 1293 h 1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8" h="1293">
                <a:moveTo>
                  <a:pt x="0" y="1293"/>
                </a:moveTo>
                <a:lnTo>
                  <a:pt x="0" y="0"/>
                </a:lnTo>
                <a:lnTo>
                  <a:pt x="538" y="0"/>
                </a:lnTo>
                <a:lnTo>
                  <a:pt x="538" y="1099"/>
                </a:lnTo>
                <a:lnTo>
                  <a:pt x="0" y="1293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9"/>
          <p:cNvSpPr>
            <a:spLocks noChangeArrowheads="1"/>
          </p:cNvSpPr>
          <p:nvPr/>
        </p:nvSpPr>
        <p:spPr bwMode="auto">
          <a:xfrm>
            <a:off x="-19051" y="5427587"/>
            <a:ext cx="2356074" cy="218549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reeform 20"/>
          <p:cNvSpPr>
            <a:spLocks/>
          </p:cNvSpPr>
          <p:nvPr/>
        </p:nvSpPr>
        <p:spPr bwMode="auto">
          <a:xfrm>
            <a:off x="2350993" y="5427587"/>
            <a:ext cx="908651" cy="2185491"/>
          </a:xfrm>
          <a:custGeom>
            <a:avLst/>
            <a:gdLst>
              <a:gd name="T0" fmla="*/ 0 w 538"/>
              <a:gd name="T1" fmla="*/ 1294 h 1294"/>
              <a:gd name="T2" fmla="*/ 0 w 538"/>
              <a:gd name="T3" fmla="*/ 0 h 1294"/>
              <a:gd name="T4" fmla="*/ 538 w 538"/>
              <a:gd name="T5" fmla="*/ 194 h 1294"/>
              <a:gd name="T6" fmla="*/ 538 w 538"/>
              <a:gd name="T7" fmla="*/ 1294 h 1294"/>
              <a:gd name="T8" fmla="*/ 0 w 538"/>
              <a:gd name="T9" fmla="*/ 1294 h 1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8" h="1294">
                <a:moveTo>
                  <a:pt x="0" y="1294"/>
                </a:moveTo>
                <a:lnTo>
                  <a:pt x="0" y="0"/>
                </a:lnTo>
                <a:lnTo>
                  <a:pt x="538" y="194"/>
                </a:lnTo>
                <a:lnTo>
                  <a:pt x="538" y="1294"/>
                </a:lnTo>
                <a:lnTo>
                  <a:pt x="0" y="1294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Freeform 21"/>
          <p:cNvSpPr>
            <a:spLocks/>
          </p:cNvSpPr>
          <p:nvPr/>
        </p:nvSpPr>
        <p:spPr bwMode="auto">
          <a:xfrm>
            <a:off x="3241864" y="5760308"/>
            <a:ext cx="8333240" cy="1856148"/>
          </a:xfrm>
          <a:custGeom>
            <a:avLst/>
            <a:gdLst>
              <a:gd name="T0" fmla="*/ 4537 w 4934"/>
              <a:gd name="T1" fmla="*/ 1099 h 1099"/>
              <a:gd name="T2" fmla="*/ 4934 w 4934"/>
              <a:gd name="T3" fmla="*/ 549 h 1099"/>
              <a:gd name="T4" fmla="*/ 4537 w 4934"/>
              <a:gd name="T5" fmla="*/ 0 h 1099"/>
              <a:gd name="T6" fmla="*/ 0 w 4934"/>
              <a:gd name="T7" fmla="*/ 0 h 1099"/>
              <a:gd name="T8" fmla="*/ 0 w 4934"/>
              <a:gd name="T9" fmla="*/ 1099 h 1099"/>
              <a:gd name="T10" fmla="*/ 4537 w 4934"/>
              <a:gd name="T11" fmla="*/ 1099 h 10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934" h="1099">
                <a:moveTo>
                  <a:pt x="4537" y="1099"/>
                </a:moveTo>
                <a:lnTo>
                  <a:pt x="4934" y="549"/>
                </a:lnTo>
                <a:lnTo>
                  <a:pt x="4537" y="0"/>
                </a:lnTo>
                <a:lnTo>
                  <a:pt x="0" y="0"/>
                </a:lnTo>
                <a:lnTo>
                  <a:pt x="0" y="1099"/>
                </a:lnTo>
                <a:lnTo>
                  <a:pt x="4537" y="1099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30000">
                <a:srgbClr val="B6B6B6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7"/>
          <p:cNvSpPr>
            <a:spLocks noChangeArrowheads="1"/>
          </p:cNvSpPr>
          <p:nvPr/>
        </p:nvSpPr>
        <p:spPr bwMode="auto">
          <a:xfrm>
            <a:off x="-19051" y="3246324"/>
            <a:ext cx="2356074" cy="218380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Freeform 28"/>
          <p:cNvSpPr>
            <a:spLocks/>
          </p:cNvSpPr>
          <p:nvPr/>
        </p:nvSpPr>
        <p:spPr bwMode="auto">
          <a:xfrm>
            <a:off x="2356073" y="3266644"/>
            <a:ext cx="908651" cy="2511458"/>
          </a:xfrm>
          <a:custGeom>
            <a:avLst/>
            <a:gdLst>
              <a:gd name="T0" fmla="*/ 0 w 538"/>
              <a:gd name="T1" fmla="*/ 1293 h 1487"/>
              <a:gd name="T2" fmla="*/ 0 w 538"/>
              <a:gd name="T3" fmla="*/ 0 h 1487"/>
              <a:gd name="T4" fmla="*/ 538 w 538"/>
              <a:gd name="T5" fmla="*/ 388 h 1487"/>
              <a:gd name="T6" fmla="*/ 538 w 538"/>
              <a:gd name="T7" fmla="*/ 1487 h 1487"/>
              <a:gd name="T8" fmla="*/ 0 w 538"/>
              <a:gd name="T9" fmla="*/ 1293 h 1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8" h="1487">
                <a:moveTo>
                  <a:pt x="0" y="1293"/>
                </a:moveTo>
                <a:lnTo>
                  <a:pt x="0" y="0"/>
                </a:lnTo>
                <a:lnTo>
                  <a:pt x="538" y="388"/>
                </a:lnTo>
                <a:lnTo>
                  <a:pt x="538" y="1487"/>
                </a:lnTo>
                <a:lnTo>
                  <a:pt x="0" y="1293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Freeform 29"/>
          <p:cNvSpPr>
            <a:spLocks/>
          </p:cNvSpPr>
          <p:nvPr/>
        </p:nvSpPr>
        <p:spPr bwMode="auto">
          <a:xfrm>
            <a:off x="3264724" y="3881314"/>
            <a:ext cx="7140847" cy="1861214"/>
          </a:xfrm>
          <a:custGeom>
            <a:avLst/>
            <a:gdLst>
              <a:gd name="T0" fmla="*/ 3831 w 4228"/>
              <a:gd name="T1" fmla="*/ 1102 h 1102"/>
              <a:gd name="T2" fmla="*/ 4228 w 4228"/>
              <a:gd name="T3" fmla="*/ 552 h 1102"/>
              <a:gd name="T4" fmla="*/ 3831 w 4228"/>
              <a:gd name="T5" fmla="*/ 0 h 1102"/>
              <a:gd name="T6" fmla="*/ 0 w 4228"/>
              <a:gd name="T7" fmla="*/ 0 h 1102"/>
              <a:gd name="T8" fmla="*/ 0 w 4228"/>
              <a:gd name="T9" fmla="*/ 1102 h 1102"/>
              <a:gd name="T10" fmla="*/ 3831 w 4228"/>
              <a:gd name="T11" fmla="*/ 1102 h 1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28" h="1102">
                <a:moveTo>
                  <a:pt x="3831" y="1102"/>
                </a:moveTo>
                <a:lnTo>
                  <a:pt x="4228" y="552"/>
                </a:lnTo>
                <a:lnTo>
                  <a:pt x="3831" y="0"/>
                </a:lnTo>
                <a:lnTo>
                  <a:pt x="0" y="0"/>
                </a:lnTo>
                <a:lnTo>
                  <a:pt x="0" y="1102"/>
                </a:lnTo>
                <a:lnTo>
                  <a:pt x="3831" y="1102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40000">
                <a:schemeClr val="bg2">
                  <a:lumMod val="75000"/>
                </a:schemeClr>
              </a:gs>
              <a:gs pos="100000">
                <a:schemeClr val="bg2">
                  <a:lumMod val="50000"/>
                </a:schemeClr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 Placeholder 3"/>
          <p:cNvSpPr txBox="1">
            <a:spLocks/>
          </p:cNvSpPr>
          <p:nvPr/>
        </p:nvSpPr>
        <p:spPr>
          <a:xfrm>
            <a:off x="3387624" y="4197440"/>
            <a:ext cx="6052874" cy="1150706"/>
          </a:xfrm>
          <a:prstGeom prst="rect">
            <a:avLst/>
          </a:prstGeom>
        </p:spPr>
        <p:txBody>
          <a:bodyPr anchor="ctr">
            <a:noAutofit/>
          </a:bodyPr>
          <a:lstStyle>
            <a:lvl1pPr marL="457086" indent="-457086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Устойчивый высокий уровень качества медицинской помощи</a:t>
            </a:r>
            <a:endParaRPr lang="en-GB" sz="28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 Placeholder 3"/>
          <p:cNvSpPr txBox="1">
            <a:spLocks/>
          </p:cNvSpPr>
          <p:nvPr/>
        </p:nvSpPr>
        <p:spPr>
          <a:xfrm>
            <a:off x="3387624" y="5836837"/>
            <a:ext cx="7295528" cy="1847027"/>
          </a:xfrm>
          <a:prstGeom prst="rect">
            <a:avLst/>
          </a:prstGeom>
        </p:spPr>
        <p:txBody>
          <a:bodyPr anchor="ctr">
            <a:noAutofit/>
          </a:bodyPr>
          <a:lstStyle>
            <a:lvl1pPr marL="457086" indent="-457086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эффективности управления научно-исследовательской  деятельностью</a:t>
            </a:r>
            <a:endParaRPr lang="en-GB" sz="28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 Placeholder 3"/>
          <p:cNvSpPr txBox="1">
            <a:spLocks/>
          </p:cNvSpPr>
          <p:nvPr/>
        </p:nvSpPr>
        <p:spPr>
          <a:xfrm>
            <a:off x="3387624" y="8037295"/>
            <a:ext cx="5988712" cy="1150706"/>
          </a:xfrm>
          <a:prstGeom prst="rect">
            <a:avLst/>
          </a:prstGeom>
        </p:spPr>
        <p:txBody>
          <a:bodyPr anchor="ctr">
            <a:noAutofit/>
          </a:bodyPr>
          <a:lstStyle>
            <a:lvl1pPr marL="457086" indent="-457086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эффективности управления образовательной деятельностью</a:t>
            </a:r>
            <a:endParaRPr lang="en-GB" sz="28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14300" y="3556319"/>
            <a:ext cx="2147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 1</a:t>
            </a:r>
            <a:endParaRPr lang="ru-RU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9326" y="5656453"/>
            <a:ext cx="2364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2 </a:t>
            </a:r>
            <a:endParaRPr lang="ru-RU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8732" y="7883743"/>
            <a:ext cx="2364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 3</a:t>
            </a:r>
            <a:endParaRPr lang="ru-RU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0499832" y="4092128"/>
            <a:ext cx="13499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 1. Повышение уровня качества, безопасности оказания  и эффективности производства медицинских услуг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1597964" y="6014131"/>
            <a:ext cx="121175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 </a:t>
            </a: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Развитие научно-исследовательской деятельности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9898558" y="8296588"/>
            <a:ext cx="13499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 3.  Развитие образовательной деятельности</a:t>
            </a:r>
          </a:p>
        </p:txBody>
      </p:sp>
      <p:sp>
        <p:nvSpPr>
          <p:cNvPr id="31" name="Text Placeholder 2"/>
          <p:cNvSpPr txBox="1">
            <a:spLocks/>
          </p:cNvSpPr>
          <p:nvPr/>
        </p:nvSpPr>
        <p:spPr>
          <a:xfrm>
            <a:off x="4092984" y="496312"/>
            <a:ext cx="16191683" cy="1163338"/>
          </a:xfrm>
          <a:prstGeom prst="rect">
            <a:avLst/>
          </a:prstGeom>
        </p:spPr>
        <p:txBody>
          <a:bodyPr anchor="ctr">
            <a:noAutofit/>
          </a:bodyPr>
          <a:lstStyle>
            <a:lvl1pPr marL="457086" indent="-457086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ru-RU" sz="4000" b="1" dirty="0" smtClean="0">
                <a:solidFill>
                  <a:srgbClr val="061B66"/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Ключевой стратегический документ Общества </a:t>
            </a:r>
            <a:endParaRPr lang="id-ID" sz="4000" b="1" dirty="0">
              <a:solidFill>
                <a:srgbClr val="061B66"/>
              </a:solidFill>
              <a:latin typeface="Arial" panose="020B0604020202020204" pitchFamily="34" charset="0"/>
              <a:ea typeface="Open Sans Extrabold" panose="020B0906030804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 Placeholder 2"/>
          <p:cNvSpPr txBox="1">
            <a:spLocks/>
          </p:cNvSpPr>
          <p:nvPr/>
        </p:nvSpPr>
        <p:spPr>
          <a:xfrm>
            <a:off x="2377541" y="1670451"/>
            <a:ext cx="21364568" cy="191586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457086" indent="-457086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План развития Общества на 2022-2026 годы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–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утвержден решением Совета директоров от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23 ноября 2021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года протокол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№10.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58898" y="10336792"/>
            <a:ext cx="234566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-59569" y="3798573"/>
            <a:ext cx="24226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индикаторов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-133318" y="8486582"/>
            <a:ext cx="24665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индикаторов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-57964" y="5976364"/>
            <a:ext cx="25194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индикаторов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Объект 3" descr="C:\Users\nh_erze\Desktop\Алгыс хат.png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08" t="-5396" r="39082"/>
          <a:stretch/>
        </p:blipFill>
        <p:spPr bwMode="auto">
          <a:xfrm>
            <a:off x="454450" y="608717"/>
            <a:ext cx="1908592" cy="13579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723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/>
          <p:cNvSpPr/>
          <p:nvPr/>
        </p:nvSpPr>
        <p:spPr>
          <a:xfrm>
            <a:off x="2748822" y="357730"/>
            <a:ext cx="19843396" cy="642467"/>
          </a:xfrm>
          <a:prstGeom prst="roundRect">
            <a:avLst>
              <a:gd name="adj" fmla="val 2778"/>
            </a:avLst>
          </a:prstGeom>
          <a:noFill/>
          <a:ln w="127000" cap="rnd">
            <a:noFill/>
          </a:ln>
          <a:effectLst>
            <a:outerShdw blurRad="495300" sx="102000" sy="102000" algn="ctr" rotWithShape="0">
              <a:prstClr val="black">
                <a:alpha val="21000"/>
              </a:prstClr>
            </a:outerShdw>
            <a:softEdge rad="0"/>
          </a:effectLst>
        </p:spPr>
        <p:txBody>
          <a:bodyPr vert="horz" lIns="91440" tIns="45720" rIns="91440" bIns="45720" rtlCol="0" anchor="ctr"/>
          <a:lstStyle/>
          <a:p>
            <a:pPr>
              <a:spcBef>
                <a:spcPct val="0"/>
              </a:spcBef>
            </a:pPr>
            <a:r>
              <a:rPr lang="ru-RU" altLang="ru-RU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1</a:t>
            </a:r>
            <a:r>
              <a:rPr lang="en-US" altLang="ru-RU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altLang="ru-RU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Устойчивый высокий уровень качества медицинской помощи</a:t>
            </a:r>
          </a:p>
        </p:txBody>
      </p:sp>
      <p:pic>
        <p:nvPicPr>
          <p:cNvPr id="4" name="Объект 3" descr="C:\Users\nh_erze\Desktop\Алгыс хат.png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08" t="-5396" r="39082"/>
          <a:stretch/>
        </p:blipFill>
        <p:spPr bwMode="auto">
          <a:xfrm>
            <a:off x="241139" y="0"/>
            <a:ext cx="1908592" cy="135792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041252"/>
              </p:ext>
            </p:extLst>
          </p:nvPr>
        </p:nvGraphicFramePr>
        <p:xfrm>
          <a:off x="619513" y="1766456"/>
          <a:ext cx="23206689" cy="11405670"/>
        </p:xfrm>
        <a:graphic>
          <a:graphicData uri="http://schemas.openxmlformats.org/drawingml/2006/table">
            <a:tbl>
              <a:tblPr firstRow="1" firstCol="1" bandRow="1"/>
              <a:tblGrid>
                <a:gridCol w="813357"/>
                <a:gridCol w="9923633"/>
                <a:gridCol w="2445389"/>
                <a:gridCol w="3316196"/>
                <a:gridCol w="2986581"/>
                <a:gridCol w="3721533"/>
              </a:tblGrid>
              <a:tr h="1204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Факт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2021 </a:t>
                      </a:r>
                      <a:r>
                        <a:rPr lang="kk-KZ" sz="2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года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План на  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kk-KZ" sz="2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2022 </a:t>
                      </a:r>
                      <a:r>
                        <a:rPr lang="kk-KZ" sz="2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Факт 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2022 </a:t>
                      </a:r>
                      <a:r>
                        <a:rPr lang="kk-KZ" sz="2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года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Исполнение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 </a:t>
                      </a:r>
                      <a:r>
                        <a:rPr lang="kk-KZ" sz="2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сравнении с планом 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642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Конечный результат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9357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Уровень удовлетворенности пациентов качеством медицинской помощи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96,9%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96,30%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97,9%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4335" algn="l"/>
                          <a:tab pos="810260" algn="l"/>
                          <a:tab pos="900430" algn="l"/>
                        </a:tabLst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«+»</a:t>
                      </a:r>
                      <a:r>
                        <a:rPr lang="ru-RU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1,6%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323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Доходы 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от платных медицинских услуг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505 646,0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541 032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,20</a:t>
                      </a:r>
                      <a:endParaRPr lang="ru-RU" sz="24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582 402,86</a:t>
                      </a:r>
                      <a:endParaRPr lang="ru-RU" sz="24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4335" algn="l"/>
                          <a:tab pos="810260" algn="l"/>
                          <a:tab pos="900430" algn="l"/>
                        </a:tabLst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«+» 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41 370,66</a:t>
                      </a:r>
                      <a:endParaRPr lang="ru-RU" sz="24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6329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4335" algn="l"/>
                          <a:tab pos="810260" algn="l"/>
                          <a:tab pos="900430" algn="l"/>
                        </a:tabLst>
                      </a:pPr>
                      <a:r>
                        <a:rPr lang="ru-RU" sz="2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Прямой результат: Медицинские услуги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564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Количество пролеченных случаев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5 190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5 386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5 596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«+» 210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642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Результаты качества: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040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Общая летальность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0,40%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0,70%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0,50%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» 0,20%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64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Уровень послеоперационных осложнений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0,17%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3,0%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0,08%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» </a:t>
                      </a: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,92%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64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Оборот койки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32,4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33,70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35,0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» </a:t>
                      </a:r>
                      <a:r>
                        <a:rPr lang="kk-KZ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1,3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580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Доля иностранных пациентов по платным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услугам (стационарным)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2,56%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2,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4,5%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«+» 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2,27</a:t>
                      </a:r>
                      <a:r>
                        <a:rPr lang="kk-KZ" sz="2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357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Средняя длительность пребывания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больного (СДПБ) в стационаре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10,1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10,10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9,6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4335" algn="l"/>
                          <a:tab pos="810260" algn="l"/>
                          <a:tab pos="900430" algn="l"/>
                        </a:tabLs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» 0,5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64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Средняя длительность дооперационного пребывания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3,7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4,40 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3,8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» 0,6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64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Доля платных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пациентов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17,3%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12,70%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12,8%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«+» 0,1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64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Доля руководителей – женщин</a:t>
                      </a:r>
                      <a:r>
                        <a:rPr lang="ru-RU" sz="2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в структурных подразделениях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30,00%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42%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«+» </a:t>
                      </a: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357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70180" algn="l"/>
                        </a:tabLs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Доля специалистов, прошедшего повышение квалификации, переподготовку внутри страны и за рубежом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23,8 </a:t>
                      </a: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15,00%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28,8%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«+» </a:t>
                      </a: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13,8</a:t>
                      </a: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14840" y="1127096"/>
            <a:ext cx="2231136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altLang="ko-K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 рамках данной </a:t>
            </a:r>
            <a:r>
              <a:rPr lang="ru-RU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цели по итогам </a:t>
            </a:r>
            <a:r>
              <a:rPr lang="ru-RU" altLang="ko-K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2022 </a:t>
            </a:r>
            <a:r>
              <a:rPr lang="ru-RU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года </a:t>
            </a:r>
            <a:r>
              <a:rPr lang="ru-RU" altLang="ko-K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всего из 12 индикаторов пороговые значения достигли все 12 индикатора.</a:t>
            </a:r>
            <a:endParaRPr lang="ru-RU" altLang="ko-K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31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3" descr="C:\Users\nh_erze\Desktop\Алгыс хат.png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08" t="-5396" r="39082"/>
          <a:stretch/>
        </p:blipFill>
        <p:spPr bwMode="auto">
          <a:xfrm>
            <a:off x="619512" y="356569"/>
            <a:ext cx="1908592" cy="135792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ounded Rectangle 3"/>
          <p:cNvSpPr/>
          <p:nvPr/>
        </p:nvSpPr>
        <p:spPr>
          <a:xfrm>
            <a:off x="3006559" y="714299"/>
            <a:ext cx="19843396" cy="642467"/>
          </a:xfrm>
          <a:prstGeom prst="roundRect">
            <a:avLst>
              <a:gd name="adj" fmla="val 2778"/>
            </a:avLst>
          </a:prstGeom>
          <a:noFill/>
          <a:ln w="127000" cap="rnd">
            <a:noFill/>
          </a:ln>
          <a:effectLst>
            <a:outerShdw blurRad="495300" sx="102000" sy="102000" algn="ctr" rotWithShape="0">
              <a:prstClr val="black">
                <a:alpha val="21000"/>
              </a:prstClr>
            </a:outerShdw>
            <a:softEdge rad="0"/>
          </a:effectLst>
        </p:spPr>
        <p:txBody>
          <a:bodyPr vert="horz" lIns="91440" tIns="45720" rIns="91440" bIns="45720" rtlCol="0" anchor="ctr"/>
          <a:lstStyle/>
          <a:p>
            <a:pPr>
              <a:spcBef>
                <a:spcPct val="0"/>
              </a:spcBef>
            </a:pPr>
            <a:r>
              <a:rPr lang="ru-RU" altLang="ru-RU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1</a:t>
            </a:r>
            <a:r>
              <a:rPr lang="en-US" altLang="ru-RU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altLang="ru-RU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Устойчивый высокий уровень качества медицинской </a:t>
            </a:r>
            <a:r>
              <a:rPr lang="ru-RU" altLang="ru-RU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помощи</a:t>
            </a:r>
            <a:endParaRPr lang="ru-RU" altLang="ru-RU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04264" y="2537759"/>
            <a:ext cx="9791911" cy="675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Доходы </a:t>
            </a: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 платных медицинских услуг</a:t>
            </a:r>
          </a:p>
        </p:txBody>
      </p:sp>
      <p:grpSp>
        <p:nvGrpSpPr>
          <p:cNvPr id="7" name="Group 15"/>
          <p:cNvGrpSpPr>
            <a:grpSpLocks/>
          </p:cNvGrpSpPr>
          <p:nvPr/>
        </p:nvGrpSpPr>
        <p:grpSpPr bwMode="auto">
          <a:xfrm>
            <a:off x="8598033" y="4589463"/>
            <a:ext cx="14097000" cy="8115734"/>
            <a:chOff x="1152" y="1439"/>
            <a:chExt cx="3930" cy="2254"/>
          </a:xfrm>
        </p:grpSpPr>
        <p:sp>
          <p:nvSpPr>
            <p:cNvPr id="8" name="Freeform 4"/>
            <p:cNvSpPr>
              <a:spLocks/>
            </p:cNvSpPr>
            <p:nvPr/>
          </p:nvSpPr>
          <p:spPr bwMode="auto">
            <a:xfrm>
              <a:off x="1152" y="1735"/>
              <a:ext cx="1700" cy="1011"/>
            </a:xfrm>
            <a:custGeom>
              <a:avLst/>
              <a:gdLst/>
              <a:ahLst/>
              <a:cxnLst>
                <a:cxn ang="0">
                  <a:pos x="1328" y="1332"/>
                </a:cxn>
                <a:cxn ang="0">
                  <a:pos x="0" y="1332"/>
                </a:cxn>
                <a:cxn ang="0">
                  <a:pos x="0" y="258"/>
                </a:cxn>
                <a:cxn ang="0">
                  <a:pos x="670" y="0"/>
                </a:cxn>
                <a:cxn ang="0">
                  <a:pos x="1328" y="246"/>
                </a:cxn>
                <a:cxn ang="0">
                  <a:pos x="1328" y="1332"/>
                </a:cxn>
              </a:cxnLst>
              <a:rect l="0" t="0" r="r" b="b"/>
              <a:pathLst>
                <a:path w="1328" h="1332">
                  <a:moveTo>
                    <a:pt x="1328" y="1332"/>
                  </a:moveTo>
                  <a:lnTo>
                    <a:pt x="0" y="1332"/>
                  </a:lnTo>
                  <a:lnTo>
                    <a:pt x="0" y="258"/>
                  </a:lnTo>
                  <a:lnTo>
                    <a:pt x="670" y="0"/>
                  </a:lnTo>
                  <a:lnTo>
                    <a:pt x="1328" y="246"/>
                  </a:lnTo>
                  <a:lnTo>
                    <a:pt x="1328" y="133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350" cmpd="sng">
              <a:solidFill>
                <a:srgbClr val="007C92"/>
              </a:solidFill>
              <a:prstDash val="solid"/>
              <a:round/>
              <a:headEnd/>
              <a:tailEnd/>
            </a:ln>
          </p:spPr>
          <p:txBody>
            <a:bodyPr lIns="45720" rIns="45720" anchor="ctr"/>
            <a:lstStyle/>
            <a:p>
              <a:endParaRPr lang="en-US" dirty="0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3381" y="2049"/>
              <a:ext cx="1701" cy="1644"/>
            </a:xfrm>
            <a:custGeom>
              <a:avLst/>
              <a:gdLst/>
              <a:ahLst/>
              <a:cxnLst>
                <a:cxn ang="0">
                  <a:pos x="1329" y="1333"/>
                </a:cxn>
                <a:cxn ang="0">
                  <a:pos x="0" y="1333"/>
                </a:cxn>
                <a:cxn ang="0">
                  <a:pos x="0" y="258"/>
                </a:cxn>
                <a:cxn ang="0">
                  <a:pos x="671" y="0"/>
                </a:cxn>
                <a:cxn ang="0">
                  <a:pos x="1329" y="252"/>
                </a:cxn>
                <a:cxn ang="0">
                  <a:pos x="1329" y="1333"/>
                </a:cxn>
              </a:cxnLst>
              <a:rect l="0" t="0" r="r" b="b"/>
              <a:pathLst>
                <a:path w="1329" h="1333">
                  <a:moveTo>
                    <a:pt x="1329" y="1333"/>
                  </a:moveTo>
                  <a:lnTo>
                    <a:pt x="0" y="1333"/>
                  </a:lnTo>
                  <a:lnTo>
                    <a:pt x="0" y="258"/>
                  </a:lnTo>
                  <a:lnTo>
                    <a:pt x="671" y="0"/>
                  </a:lnTo>
                  <a:lnTo>
                    <a:pt x="1329" y="252"/>
                  </a:lnTo>
                  <a:lnTo>
                    <a:pt x="1329" y="133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350" cmpd="sng">
              <a:solidFill>
                <a:srgbClr val="007C92"/>
              </a:solidFill>
              <a:prstDash val="solid"/>
              <a:round/>
              <a:headEnd/>
              <a:tailEnd/>
            </a:ln>
          </p:spPr>
          <p:txBody>
            <a:bodyPr lIns="45720" rIns="45720" anchor="ctr"/>
            <a:lstStyle/>
            <a:p>
              <a:endParaRPr lang="en-US"/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3452" y="2481"/>
              <a:ext cx="1558" cy="346"/>
            </a:xfrm>
            <a:prstGeom prst="rect">
              <a:avLst/>
            </a:prstGeom>
            <a:solidFill>
              <a:srgbClr val="E5F2F4"/>
            </a:solidFill>
            <a:ln w="6350">
              <a:solidFill>
                <a:srgbClr val="007C92"/>
              </a:solidFill>
              <a:miter lim="800000"/>
              <a:headEnd/>
              <a:tailEnd/>
            </a:ln>
          </p:spPr>
          <p:txBody>
            <a:bodyPr lIns="45720" rIns="45720"/>
            <a:lstStyle/>
            <a:p>
              <a:pPr marL="114300" indent="-114300">
                <a:spcBef>
                  <a:spcPct val="30000"/>
                </a:spcBef>
              </a:pPr>
              <a:endParaRPr lang="en-GB" sz="1200" b="1" dirty="0">
                <a:latin typeface="Arial"/>
              </a:endParaRPr>
            </a:p>
          </p:txBody>
        </p:sp>
        <p:sp>
          <p:nvSpPr>
            <p:cNvPr id="12" name="Oval 8"/>
            <p:cNvSpPr>
              <a:spLocks noChangeArrowheads="1"/>
            </p:cNvSpPr>
            <p:nvPr/>
          </p:nvSpPr>
          <p:spPr bwMode="auto">
            <a:xfrm>
              <a:off x="2034" y="1508"/>
              <a:ext cx="177" cy="13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rgbClr val="007C92"/>
              </a:solidFill>
              <a:round/>
              <a:headEnd/>
              <a:tailEnd/>
            </a:ln>
          </p:spPr>
          <p:txBody>
            <a:bodyPr lIns="45720" rIns="45720" anchor="ctr"/>
            <a:lstStyle/>
            <a:p>
              <a:endParaRPr lang="en-US"/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2002" y="1439"/>
              <a:ext cx="2236" cy="610"/>
            </a:xfrm>
            <a:custGeom>
              <a:avLst/>
              <a:gdLst/>
              <a:ahLst/>
              <a:cxnLst>
                <a:cxn ang="0">
                  <a:pos x="0" y="307"/>
                </a:cxn>
                <a:cxn ang="0">
                  <a:pos x="0" y="99"/>
                </a:cxn>
                <a:cxn ang="0">
                  <a:pos x="0" y="74"/>
                </a:cxn>
                <a:cxn ang="0">
                  <a:pos x="7" y="49"/>
                </a:cxn>
                <a:cxn ang="0">
                  <a:pos x="19" y="37"/>
                </a:cxn>
                <a:cxn ang="0">
                  <a:pos x="44" y="13"/>
                </a:cxn>
                <a:cxn ang="0">
                  <a:pos x="74" y="6"/>
                </a:cxn>
                <a:cxn ang="0">
                  <a:pos x="105" y="0"/>
                </a:cxn>
                <a:cxn ang="0">
                  <a:pos x="1673" y="0"/>
                </a:cxn>
                <a:cxn ang="0">
                  <a:pos x="1679" y="0"/>
                </a:cxn>
                <a:cxn ang="0">
                  <a:pos x="1691" y="6"/>
                </a:cxn>
                <a:cxn ang="0">
                  <a:pos x="1728" y="31"/>
                </a:cxn>
                <a:cxn ang="0">
                  <a:pos x="1741" y="62"/>
                </a:cxn>
                <a:cxn ang="0">
                  <a:pos x="1747" y="86"/>
                </a:cxn>
                <a:cxn ang="0">
                  <a:pos x="1747" y="620"/>
                </a:cxn>
              </a:cxnLst>
              <a:rect l="0" t="0" r="r" b="b"/>
              <a:pathLst>
                <a:path w="1747" h="620">
                  <a:moveTo>
                    <a:pt x="0" y="307"/>
                  </a:moveTo>
                  <a:lnTo>
                    <a:pt x="0" y="99"/>
                  </a:lnTo>
                  <a:lnTo>
                    <a:pt x="0" y="74"/>
                  </a:lnTo>
                  <a:lnTo>
                    <a:pt x="7" y="49"/>
                  </a:lnTo>
                  <a:lnTo>
                    <a:pt x="19" y="37"/>
                  </a:lnTo>
                  <a:lnTo>
                    <a:pt x="44" y="13"/>
                  </a:lnTo>
                  <a:lnTo>
                    <a:pt x="74" y="6"/>
                  </a:lnTo>
                  <a:lnTo>
                    <a:pt x="105" y="0"/>
                  </a:lnTo>
                  <a:lnTo>
                    <a:pt x="1673" y="0"/>
                  </a:lnTo>
                  <a:lnTo>
                    <a:pt x="1679" y="0"/>
                  </a:lnTo>
                  <a:lnTo>
                    <a:pt x="1691" y="6"/>
                  </a:lnTo>
                  <a:lnTo>
                    <a:pt x="1728" y="31"/>
                  </a:lnTo>
                  <a:lnTo>
                    <a:pt x="1741" y="62"/>
                  </a:lnTo>
                  <a:lnTo>
                    <a:pt x="1747" y="86"/>
                  </a:lnTo>
                  <a:lnTo>
                    <a:pt x="1747" y="620"/>
                  </a:lnTo>
                </a:path>
              </a:pathLst>
            </a:custGeom>
            <a:noFill/>
            <a:ln w="6350" cmpd="sng">
              <a:solidFill>
                <a:srgbClr val="007C92"/>
              </a:solidFill>
              <a:prstDash val="solid"/>
              <a:round/>
              <a:headEnd/>
              <a:tailEnd/>
            </a:ln>
          </p:spPr>
          <p:txBody>
            <a:bodyPr lIns="45720" rIns="45720" anchor="ctr"/>
            <a:lstStyle/>
            <a:p>
              <a:endParaRPr lang="en-US"/>
            </a:p>
          </p:txBody>
        </p:sp>
        <p:sp>
          <p:nvSpPr>
            <p:cNvPr id="14" name="Oval 11"/>
            <p:cNvSpPr>
              <a:spLocks noChangeArrowheads="1"/>
            </p:cNvSpPr>
            <p:nvPr/>
          </p:nvSpPr>
          <p:spPr bwMode="auto">
            <a:xfrm>
              <a:off x="4016" y="1508"/>
              <a:ext cx="179" cy="13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rgbClr val="007C92"/>
              </a:solidFill>
              <a:round/>
              <a:headEnd/>
              <a:tailEnd/>
            </a:ln>
          </p:spPr>
          <p:txBody>
            <a:bodyPr lIns="45720" rIns="45720" anchor="ctr"/>
            <a:lstStyle/>
            <a:p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0684238" y="6005863"/>
            <a:ext cx="19255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744095" y="7201387"/>
            <a:ext cx="18469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8852709" y="7023290"/>
            <a:ext cx="5588582" cy="1644460"/>
          </a:xfrm>
          <a:prstGeom prst="rect">
            <a:avLst/>
          </a:prstGeom>
          <a:solidFill>
            <a:srgbClr val="E5F2F4"/>
          </a:solidFill>
          <a:ln w="6350">
            <a:solidFill>
              <a:srgbClr val="007C92"/>
            </a:solidFill>
            <a:miter lim="800000"/>
            <a:headEnd/>
            <a:tailEnd/>
          </a:ln>
        </p:spPr>
        <p:txBody>
          <a:bodyPr lIns="45720" rIns="45720"/>
          <a:lstStyle/>
          <a:p>
            <a:pPr marL="114300" indent="-114300">
              <a:spcBef>
                <a:spcPct val="30000"/>
              </a:spcBef>
            </a:pPr>
            <a:endParaRPr lang="en-GB" sz="1200" b="1" dirty="0">
              <a:latin typeface="Arial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823424" y="7375003"/>
            <a:ext cx="3647153" cy="9667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5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541 032</a:t>
            </a:r>
            <a:r>
              <a:rPr lang="en-US" sz="5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,20</a:t>
            </a:r>
            <a:endParaRPr lang="ru-RU" sz="5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7717105" y="8540280"/>
            <a:ext cx="3647152" cy="10479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5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582 402,86</a:t>
            </a:r>
            <a:endParaRPr lang="ru-RU" sz="5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16848186" y="9637133"/>
            <a:ext cx="5588582" cy="2787299"/>
          </a:xfrm>
          <a:prstGeom prst="rect">
            <a:avLst/>
          </a:prstGeom>
          <a:solidFill>
            <a:srgbClr val="E5F2F4"/>
          </a:solidFill>
          <a:ln w="6350">
            <a:solidFill>
              <a:srgbClr val="007C92"/>
            </a:solidFill>
            <a:miter lim="800000"/>
            <a:headEnd/>
            <a:tailEnd/>
          </a:ln>
        </p:spPr>
        <p:txBody>
          <a:bodyPr lIns="45720" rIns="45720"/>
          <a:lstStyle/>
          <a:p>
            <a:pPr marL="114300" indent="-114300">
              <a:spcBef>
                <a:spcPct val="30000"/>
              </a:spcBef>
            </a:pPr>
            <a:endParaRPr lang="en-GB" sz="1200" b="1" dirty="0">
              <a:latin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845754" y="7693775"/>
            <a:ext cx="1505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+7,6%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reeform 4"/>
          <p:cNvSpPr>
            <a:spLocks/>
          </p:cNvSpPr>
          <p:nvPr/>
        </p:nvSpPr>
        <p:spPr bwMode="auto">
          <a:xfrm>
            <a:off x="1111092" y="9064999"/>
            <a:ext cx="6097939" cy="3640198"/>
          </a:xfrm>
          <a:custGeom>
            <a:avLst/>
            <a:gdLst/>
            <a:ahLst/>
            <a:cxnLst>
              <a:cxn ang="0">
                <a:pos x="1328" y="1332"/>
              </a:cxn>
              <a:cxn ang="0">
                <a:pos x="0" y="1332"/>
              </a:cxn>
              <a:cxn ang="0">
                <a:pos x="0" y="258"/>
              </a:cxn>
              <a:cxn ang="0">
                <a:pos x="670" y="0"/>
              </a:cxn>
              <a:cxn ang="0">
                <a:pos x="1328" y="246"/>
              </a:cxn>
              <a:cxn ang="0">
                <a:pos x="1328" y="1332"/>
              </a:cxn>
            </a:cxnLst>
            <a:rect l="0" t="0" r="r" b="b"/>
            <a:pathLst>
              <a:path w="1328" h="1332">
                <a:moveTo>
                  <a:pt x="1328" y="1332"/>
                </a:moveTo>
                <a:lnTo>
                  <a:pt x="0" y="1332"/>
                </a:lnTo>
                <a:lnTo>
                  <a:pt x="0" y="258"/>
                </a:lnTo>
                <a:lnTo>
                  <a:pt x="670" y="0"/>
                </a:lnTo>
                <a:lnTo>
                  <a:pt x="1328" y="246"/>
                </a:lnTo>
                <a:lnTo>
                  <a:pt x="1328" y="1332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6350" cmpd="sng">
            <a:noFill/>
            <a:prstDash val="solid"/>
            <a:round/>
            <a:headEnd/>
            <a:tailEnd/>
          </a:ln>
        </p:spPr>
        <p:txBody>
          <a:bodyPr lIns="45720" rIns="45720" anchor="ctr"/>
          <a:lstStyle/>
          <a:p>
            <a:endParaRPr lang="en-US" dirty="0"/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1365770" y="10871047"/>
            <a:ext cx="5588582" cy="1644460"/>
          </a:xfrm>
          <a:prstGeom prst="rect">
            <a:avLst/>
          </a:prstGeom>
          <a:solidFill>
            <a:schemeClr val="bg2"/>
          </a:solidFill>
          <a:ln w="6350">
            <a:noFill/>
            <a:miter lim="800000"/>
            <a:headEnd/>
            <a:tailEnd/>
          </a:ln>
        </p:spPr>
        <p:txBody>
          <a:bodyPr lIns="45720" rIns="45720"/>
          <a:lstStyle/>
          <a:p>
            <a:pPr marL="114300" indent="-114300">
              <a:spcBef>
                <a:spcPct val="30000"/>
              </a:spcBef>
            </a:pPr>
            <a:endParaRPr lang="en-GB" sz="1200" b="1" dirty="0">
              <a:latin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97297" y="9741848"/>
            <a:ext cx="17235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336486" y="11236163"/>
            <a:ext cx="3647152" cy="9667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5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505 </a:t>
            </a:r>
            <a:r>
              <a:rPr lang="ru-RU" sz="54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646,00</a:t>
            </a:r>
            <a:endParaRPr lang="ru-RU" sz="5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929926" y="9676565"/>
            <a:ext cx="540737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Страховые – 24 млн.</a:t>
            </a:r>
          </a:p>
          <a:p>
            <a:pPr>
              <a:spcBef>
                <a:spcPts val="1200"/>
              </a:spcBef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Стационарные – 216 млн.</a:t>
            </a:r>
          </a:p>
          <a:p>
            <a:pPr>
              <a:spcBef>
                <a:spcPts val="1200"/>
              </a:spcBef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Амбулаторно-диагностические услуги – 333 млн.</a:t>
            </a:r>
          </a:p>
          <a:p>
            <a:pPr>
              <a:spcBef>
                <a:spcPts val="1200"/>
              </a:spcBef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Прочие – 9,4 млн.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669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3" descr="C:\Users\nh_erze\Desktop\Алгыс хат.png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08" t="-5396" r="39082"/>
          <a:stretch/>
        </p:blipFill>
        <p:spPr bwMode="auto">
          <a:xfrm>
            <a:off x="619512" y="356569"/>
            <a:ext cx="1908592" cy="135792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ounded Rectangle 3"/>
          <p:cNvSpPr/>
          <p:nvPr/>
        </p:nvSpPr>
        <p:spPr>
          <a:xfrm>
            <a:off x="3006559" y="714299"/>
            <a:ext cx="19843396" cy="642467"/>
          </a:xfrm>
          <a:prstGeom prst="roundRect">
            <a:avLst>
              <a:gd name="adj" fmla="val 2778"/>
            </a:avLst>
          </a:prstGeom>
          <a:noFill/>
          <a:ln w="127000" cap="rnd">
            <a:noFill/>
          </a:ln>
          <a:effectLst>
            <a:outerShdw blurRad="495300" sx="102000" sy="102000" algn="ctr" rotWithShape="0">
              <a:prstClr val="black">
                <a:alpha val="21000"/>
              </a:prstClr>
            </a:outerShdw>
            <a:softEdge rad="0"/>
          </a:effectLst>
        </p:spPr>
        <p:txBody>
          <a:bodyPr vert="horz" lIns="91440" tIns="45720" rIns="91440" bIns="45720" rtlCol="0" anchor="ctr"/>
          <a:lstStyle/>
          <a:p>
            <a:pPr>
              <a:spcBef>
                <a:spcPct val="0"/>
              </a:spcBef>
            </a:pPr>
            <a:r>
              <a:rPr lang="ru-RU" altLang="ru-RU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1</a:t>
            </a:r>
            <a:r>
              <a:rPr lang="en-US" altLang="ru-RU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altLang="ru-RU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Устойчивый высокий уровень качества медицинской </a:t>
            </a:r>
            <a:r>
              <a:rPr lang="ru-RU" altLang="ru-RU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помощи</a:t>
            </a:r>
            <a:endParaRPr lang="ru-RU" altLang="ru-RU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15"/>
          <p:cNvGrpSpPr>
            <a:grpSpLocks/>
          </p:cNvGrpSpPr>
          <p:nvPr/>
        </p:nvGrpSpPr>
        <p:grpSpPr bwMode="auto">
          <a:xfrm>
            <a:off x="8752955" y="4589463"/>
            <a:ext cx="14097000" cy="7611651"/>
            <a:chOff x="1152" y="1439"/>
            <a:chExt cx="3930" cy="2114"/>
          </a:xfrm>
        </p:grpSpPr>
        <p:sp>
          <p:nvSpPr>
            <p:cNvPr id="8" name="Freeform 4"/>
            <p:cNvSpPr>
              <a:spLocks/>
            </p:cNvSpPr>
            <p:nvPr/>
          </p:nvSpPr>
          <p:spPr bwMode="auto">
            <a:xfrm>
              <a:off x="1152" y="1735"/>
              <a:ext cx="1700" cy="1011"/>
            </a:xfrm>
            <a:custGeom>
              <a:avLst/>
              <a:gdLst/>
              <a:ahLst/>
              <a:cxnLst>
                <a:cxn ang="0">
                  <a:pos x="1328" y="1332"/>
                </a:cxn>
                <a:cxn ang="0">
                  <a:pos x="0" y="1332"/>
                </a:cxn>
                <a:cxn ang="0">
                  <a:pos x="0" y="258"/>
                </a:cxn>
                <a:cxn ang="0">
                  <a:pos x="670" y="0"/>
                </a:cxn>
                <a:cxn ang="0">
                  <a:pos x="1328" y="246"/>
                </a:cxn>
                <a:cxn ang="0">
                  <a:pos x="1328" y="1332"/>
                </a:cxn>
              </a:cxnLst>
              <a:rect l="0" t="0" r="r" b="b"/>
              <a:pathLst>
                <a:path w="1328" h="1332">
                  <a:moveTo>
                    <a:pt x="1328" y="1332"/>
                  </a:moveTo>
                  <a:lnTo>
                    <a:pt x="0" y="1332"/>
                  </a:lnTo>
                  <a:lnTo>
                    <a:pt x="0" y="258"/>
                  </a:lnTo>
                  <a:lnTo>
                    <a:pt x="670" y="0"/>
                  </a:lnTo>
                  <a:lnTo>
                    <a:pt x="1328" y="246"/>
                  </a:lnTo>
                  <a:lnTo>
                    <a:pt x="1328" y="133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350" cmpd="sng">
              <a:solidFill>
                <a:srgbClr val="007C92"/>
              </a:solidFill>
              <a:prstDash val="solid"/>
              <a:round/>
              <a:headEnd/>
              <a:tailEnd/>
            </a:ln>
          </p:spPr>
          <p:txBody>
            <a:bodyPr lIns="45720" rIns="45720" anchor="ctr"/>
            <a:lstStyle/>
            <a:p>
              <a:endParaRPr lang="en-US" dirty="0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3381" y="2049"/>
              <a:ext cx="1701" cy="1504"/>
            </a:xfrm>
            <a:custGeom>
              <a:avLst/>
              <a:gdLst/>
              <a:ahLst/>
              <a:cxnLst>
                <a:cxn ang="0">
                  <a:pos x="1329" y="1333"/>
                </a:cxn>
                <a:cxn ang="0">
                  <a:pos x="0" y="1333"/>
                </a:cxn>
                <a:cxn ang="0">
                  <a:pos x="0" y="258"/>
                </a:cxn>
                <a:cxn ang="0">
                  <a:pos x="671" y="0"/>
                </a:cxn>
                <a:cxn ang="0">
                  <a:pos x="1329" y="252"/>
                </a:cxn>
                <a:cxn ang="0">
                  <a:pos x="1329" y="1333"/>
                </a:cxn>
              </a:cxnLst>
              <a:rect l="0" t="0" r="r" b="b"/>
              <a:pathLst>
                <a:path w="1329" h="1333">
                  <a:moveTo>
                    <a:pt x="1329" y="1333"/>
                  </a:moveTo>
                  <a:lnTo>
                    <a:pt x="0" y="1333"/>
                  </a:lnTo>
                  <a:lnTo>
                    <a:pt x="0" y="258"/>
                  </a:lnTo>
                  <a:lnTo>
                    <a:pt x="671" y="0"/>
                  </a:lnTo>
                  <a:lnTo>
                    <a:pt x="1329" y="252"/>
                  </a:lnTo>
                  <a:lnTo>
                    <a:pt x="1329" y="133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350" cmpd="sng">
              <a:solidFill>
                <a:srgbClr val="007C92"/>
              </a:solidFill>
              <a:prstDash val="solid"/>
              <a:round/>
              <a:headEnd/>
              <a:tailEnd/>
            </a:ln>
          </p:spPr>
          <p:txBody>
            <a:bodyPr lIns="45720" rIns="45720" anchor="ctr"/>
            <a:lstStyle/>
            <a:p>
              <a:endParaRPr lang="en-US"/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3452" y="2481"/>
              <a:ext cx="1558" cy="346"/>
            </a:xfrm>
            <a:prstGeom prst="rect">
              <a:avLst/>
            </a:prstGeom>
            <a:solidFill>
              <a:srgbClr val="E5F2F4"/>
            </a:solidFill>
            <a:ln w="6350">
              <a:solidFill>
                <a:srgbClr val="007C92"/>
              </a:solidFill>
              <a:miter lim="800000"/>
              <a:headEnd/>
              <a:tailEnd/>
            </a:ln>
          </p:spPr>
          <p:txBody>
            <a:bodyPr lIns="45720" rIns="45720"/>
            <a:lstStyle/>
            <a:p>
              <a:pPr marL="114300" indent="-114300">
                <a:spcBef>
                  <a:spcPct val="30000"/>
                </a:spcBef>
              </a:pPr>
              <a:endParaRPr lang="en-GB" sz="1200" b="1" dirty="0">
                <a:latin typeface="Arial"/>
              </a:endParaRPr>
            </a:p>
          </p:txBody>
        </p:sp>
        <p:sp>
          <p:nvSpPr>
            <p:cNvPr id="12" name="Oval 8"/>
            <p:cNvSpPr>
              <a:spLocks noChangeArrowheads="1"/>
            </p:cNvSpPr>
            <p:nvPr/>
          </p:nvSpPr>
          <p:spPr bwMode="auto">
            <a:xfrm>
              <a:off x="2034" y="1508"/>
              <a:ext cx="177" cy="13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rgbClr val="007C92"/>
              </a:solidFill>
              <a:round/>
              <a:headEnd/>
              <a:tailEnd/>
            </a:ln>
          </p:spPr>
          <p:txBody>
            <a:bodyPr lIns="45720" rIns="45720" anchor="ctr"/>
            <a:lstStyle/>
            <a:p>
              <a:endParaRPr lang="en-US"/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2002" y="1439"/>
              <a:ext cx="2236" cy="610"/>
            </a:xfrm>
            <a:custGeom>
              <a:avLst/>
              <a:gdLst/>
              <a:ahLst/>
              <a:cxnLst>
                <a:cxn ang="0">
                  <a:pos x="0" y="307"/>
                </a:cxn>
                <a:cxn ang="0">
                  <a:pos x="0" y="99"/>
                </a:cxn>
                <a:cxn ang="0">
                  <a:pos x="0" y="74"/>
                </a:cxn>
                <a:cxn ang="0">
                  <a:pos x="7" y="49"/>
                </a:cxn>
                <a:cxn ang="0">
                  <a:pos x="19" y="37"/>
                </a:cxn>
                <a:cxn ang="0">
                  <a:pos x="44" y="13"/>
                </a:cxn>
                <a:cxn ang="0">
                  <a:pos x="74" y="6"/>
                </a:cxn>
                <a:cxn ang="0">
                  <a:pos x="105" y="0"/>
                </a:cxn>
                <a:cxn ang="0">
                  <a:pos x="1673" y="0"/>
                </a:cxn>
                <a:cxn ang="0">
                  <a:pos x="1679" y="0"/>
                </a:cxn>
                <a:cxn ang="0">
                  <a:pos x="1691" y="6"/>
                </a:cxn>
                <a:cxn ang="0">
                  <a:pos x="1728" y="31"/>
                </a:cxn>
                <a:cxn ang="0">
                  <a:pos x="1741" y="62"/>
                </a:cxn>
                <a:cxn ang="0">
                  <a:pos x="1747" y="86"/>
                </a:cxn>
                <a:cxn ang="0">
                  <a:pos x="1747" y="620"/>
                </a:cxn>
              </a:cxnLst>
              <a:rect l="0" t="0" r="r" b="b"/>
              <a:pathLst>
                <a:path w="1747" h="620">
                  <a:moveTo>
                    <a:pt x="0" y="307"/>
                  </a:moveTo>
                  <a:lnTo>
                    <a:pt x="0" y="99"/>
                  </a:lnTo>
                  <a:lnTo>
                    <a:pt x="0" y="74"/>
                  </a:lnTo>
                  <a:lnTo>
                    <a:pt x="7" y="49"/>
                  </a:lnTo>
                  <a:lnTo>
                    <a:pt x="19" y="37"/>
                  </a:lnTo>
                  <a:lnTo>
                    <a:pt x="44" y="13"/>
                  </a:lnTo>
                  <a:lnTo>
                    <a:pt x="74" y="6"/>
                  </a:lnTo>
                  <a:lnTo>
                    <a:pt x="105" y="0"/>
                  </a:lnTo>
                  <a:lnTo>
                    <a:pt x="1673" y="0"/>
                  </a:lnTo>
                  <a:lnTo>
                    <a:pt x="1679" y="0"/>
                  </a:lnTo>
                  <a:lnTo>
                    <a:pt x="1691" y="6"/>
                  </a:lnTo>
                  <a:lnTo>
                    <a:pt x="1728" y="31"/>
                  </a:lnTo>
                  <a:lnTo>
                    <a:pt x="1741" y="62"/>
                  </a:lnTo>
                  <a:lnTo>
                    <a:pt x="1747" y="86"/>
                  </a:lnTo>
                  <a:lnTo>
                    <a:pt x="1747" y="620"/>
                  </a:lnTo>
                </a:path>
              </a:pathLst>
            </a:custGeom>
            <a:noFill/>
            <a:ln w="6350" cmpd="sng">
              <a:solidFill>
                <a:srgbClr val="007C92"/>
              </a:solidFill>
              <a:prstDash val="solid"/>
              <a:round/>
              <a:headEnd/>
              <a:tailEnd/>
            </a:ln>
          </p:spPr>
          <p:txBody>
            <a:bodyPr lIns="45720" rIns="45720" anchor="ctr"/>
            <a:lstStyle/>
            <a:p>
              <a:endParaRPr lang="en-US"/>
            </a:p>
          </p:txBody>
        </p:sp>
        <p:sp>
          <p:nvSpPr>
            <p:cNvPr id="14" name="Oval 11"/>
            <p:cNvSpPr>
              <a:spLocks noChangeArrowheads="1"/>
            </p:cNvSpPr>
            <p:nvPr/>
          </p:nvSpPr>
          <p:spPr bwMode="auto">
            <a:xfrm>
              <a:off x="4016" y="1508"/>
              <a:ext cx="179" cy="13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rgbClr val="007C92"/>
              </a:solidFill>
              <a:round/>
              <a:headEnd/>
              <a:tailEnd/>
            </a:ln>
          </p:spPr>
          <p:txBody>
            <a:bodyPr lIns="45720" rIns="45720" anchor="ctr"/>
            <a:lstStyle/>
            <a:p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0839160" y="6005863"/>
            <a:ext cx="19255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899017" y="7201387"/>
            <a:ext cx="18469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9007631" y="7023290"/>
            <a:ext cx="5588582" cy="1644460"/>
          </a:xfrm>
          <a:prstGeom prst="rect">
            <a:avLst/>
          </a:prstGeom>
          <a:solidFill>
            <a:srgbClr val="E5F2F4"/>
          </a:solidFill>
          <a:ln w="6350">
            <a:solidFill>
              <a:srgbClr val="007C92"/>
            </a:solidFill>
            <a:miter lim="800000"/>
            <a:headEnd/>
            <a:tailEnd/>
          </a:ln>
        </p:spPr>
        <p:txBody>
          <a:bodyPr lIns="45720" rIns="45720"/>
          <a:lstStyle/>
          <a:p>
            <a:pPr marL="114300" indent="-114300">
              <a:spcBef>
                <a:spcPct val="30000"/>
              </a:spcBef>
            </a:pPr>
            <a:endParaRPr lang="en-GB" sz="1200" b="1" dirty="0">
              <a:latin typeface="Arial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450159" y="7375003"/>
            <a:ext cx="4703532" cy="10479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5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 </a:t>
            </a:r>
            <a:r>
              <a:rPr lang="ru-RU" sz="5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386 случаев</a:t>
            </a:r>
            <a:endParaRPr lang="ru-RU" sz="5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7343839" y="8540280"/>
            <a:ext cx="4703532" cy="10479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5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 </a:t>
            </a:r>
            <a:r>
              <a:rPr lang="ru-RU" sz="5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596 случаев</a:t>
            </a:r>
            <a:endParaRPr lang="ru-RU" sz="5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17003108" y="9637133"/>
            <a:ext cx="5588582" cy="2345317"/>
          </a:xfrm>
          <a:prstGeom prst="rect">
            <a:avLst/>
          </a:prstGeom>
          <a:solidFill>
            <a:srgbClr val="E5F2F4"/>
          </a:solidFill>
          <a:ln w="6350">
            <a:solidFill>
              <a:srgbClr val="007C92"/>
            </a:solidFill>
            <a:miter lim="800000"/>
            <a:headEnd/>
            <a:tailEnd/>
          </a:ln>
        </p:spPr>
        <p:txBody>
          <a:bodyPr lIns="45720" rIns="45720"/>
          <a:lstStyle/>
          <a:p>
            <a:pPr marL="114300" indent="-114300">
              <a:spcBef>
                <a:spcPct val="30000"/>
              </a:spcBef>
            </a:pPr>
            <a:endParaRPr lang="en-GB" sz="1200" b="1" dirty="0">
              <a:latin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000676" y="7693775"/>
            <a:ext cx="1505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+3,9%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404264" y="2537759"/>
            <a:ext cx="8605754" cy="675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</a:t>
            </a: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Количество пролеченных </a:t>
            </a: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случаев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4"/>
          <p:cNvSpPr>
            <a:spLocks/>
          </p:cNvSpPr>
          <p:nvPr/>
        </p:nvSpPr>
        <p:spPr bwMode="auto">
          <a:xfrm>
            <a:off x="1111092" y="9064999"/>
            <a:ext cx="6097939" cy="3640198"/>
          </a:xfrm>
          <a:custGeom>
            <a:avLst/>
            <a:gdLst/>
            <a:ahLst/>
            <a:cxnLst>
              <a:cxn ang="0">
                <a:pos x="1328" y="1332"/>
              </a:cxn>
              <a:cxn ang="0">
                <a:pos x="0" y="1332"/>
              </a:cxn>
              <a:cxn ang="0">
                <a:pos x="0" y="258"/>
              </a:cxn>
              <a:cxn ang="0">
                <a:pos x="670" y="0"/>
              </a:cxn>
              <a:cxn ang="0">
                <a:pos x="1328" y="246"/>
              </a:cxn>
              <a:cxn ang="0">
                <a:pos x="1328" y="1332"/>
              </a:cxn>
            </a:cxnLst>
            <a:rect l="0" t="0" r="r" b="b"/>
            <a:pathLst>
              <a:path w="1328" h="1332">
                <a:moveTo>
                  <a:pt x="1328" y="1332"/>
                </a:moveTo>
                <a:lnTo>
                  <a:pt x="0" y="1332"/>
                </a:lnTo>
                <a:lnTo>
                  <a:pt x="0" y="258"/>
                </a:lnTo>
                <a:lnTo>
                  <a:pt x="670" y="0"/>
                </a:lnTo>
                <a:lnTo>
                  <a:pt x="1328" y="246"/>
                </a:lnTo>
                <a:lnTo>
                  <a:pt x="1328" y="1332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6350" cmpd="sng">
            <a:noFill/>
            <a:prstDash val="solid"/>
            <a:round/>
            <a:headEnd/>
            <a:tailEnd/>
          </a:ln>
        </p:spPr>
        <p:txBody>
          <a:bodyPr lIns="45720" rIns="45720" anchor="ctr"/>
          <a:lstStyle/>
          <a:p>
            <a:endParaRPr lang="en-US" dirty="0"/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1365770" y="10871047"/>
            <a:ext cx="5588582" cy="1644460"/>
          </a:xfrm>
          <a:prstGeom prst="rect">
            <a:avLst/>
          </a:prstGeom>
          <a:solidFill>
            <a:schemeClr val="bg2"/>
          </a:solidFill>
          <a:ln w="6350">
            <a:noFill/>
            <a:miter lim="800000"/>
            <a:headEnd/>
            <a:tailEnd/>
          </a:ln>
        </p:spPr>
        <p:txBody>
          <a:bodyPr lIns="45720" rIns="45720"/>
          <a:lstStyle/>
          <a:p>
            <a:pPr marL="114300" indent="-114300">
              <a:spcBef>
                <a:spcPct val="30000"/>
              </a:spcBef>
            </a:pPr>
            <a:endParaRPr lang="en-GB" sz="1200" b="1" dirty="0">
              <a:latin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97297" y="9741848"/>
            <a:ext cx="17235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808296" y="11236163"/>
            <a:ext cx="4703532" cy="9667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5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 </a:t>
            </a:r>
            <a:r>
              <a:rPr lang="ru-RU" sz="54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190 случаев</a:t>
            </a:r>
            <a:endParaRPr lang="ru-RU" sz="5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193913" y="10000506"/>
            <a:ext cx="531230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ВТМП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837 пациентов</a:t>
            </a:r>
          </a:p>
          <a:p>
            <a:pPr>
              <a:spcBef>
                <a:spcPts val="1200"/>
              </a:spcBef>
            </a:pP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СМП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4 759 пациентов</a:t>
            </a:r>
          </a:p>
          <a:p>
            <a:pPr>
              <a:spcBef>
                <a:spcPts val="1200"/>
              </a:spcBef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Количество операций – 4 230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767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/>
          <p:cNvSpPr/>
          <p:nvPr/>
        </p:nvSpPr>
        <p:spPr>
          <a:xfrm>
            <a:off x="2748822" y="357730"/>
            <a:ext cx="19843396" cy="642467"/>
          </a:xfrm>
          <a:prstGeom prst="roundRect">
            <a:avLst>
              <a:gd name="adj" fmla="val 2778"/>
            </a:avLst>
          </a:prstGeom>
          <a:noFill/>
          <a:ln w="127000" cap="rnd">
            <a:noFill/>
          </a:ln>
          <a:effectLst>
            <a:outerShdw blurRad="495300" sx="102000" sy="102000" algn="ctr" rotWithShape="0">
              <a:prstClr val="black">
                <a:alpha val="21000"/>
              </a:prstClr>
            </a:outerShdw>
            <a:softEdge rad="0"/>
          </a:effectLst>
        </p:spPr>
        <p:txBody>
          <a:bodyPr vert="horz" lIns="91440" tIns="45720" rIns="91440" bIns="45720" rtlCol="0" anchor="ctr"/>
          <a:lstStyle/>
          <a:p>
            <a:pPr>
              <a:spcBef>
                <a:spcPct val="0"/>
              </a:spcBef>
            </a:pPr>
            <a:r>
              <a:rPr lang="ru-RU" altLang="ru-RU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1</a:t>
            </a:r>
            <a:r>
              <a:rPr lang="en-US" altLang="ru-RU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altLang="ru-RU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Устойчивый высокий уровень качества медицинской помощи</a:t>
            </a:r>
          </a:p>
        </p:txBody>
      </p:sp>
      <p:pic>
        <p:nvPicPr>
          <p:cNvPr id="4" name="Объект 3" descr="C:\Users\nh_erze\Desktop\Алгыс хат.png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08" t="-5396" r="39082"/>
          <a:stretch/>
        </p:blipFill>
        <p:spPr bwMode="auto">
          <a:xfrm>
            <a:off x="241139" y="0"/>
            <a:ext cx="1908592" cy="135792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187714"/>
              </p:ext>
            </p:extLst>
          </p:nvPr>
        </p:nvGraphicFramePr>
        <p:xfrm>
          <a:off x="619513" y="1766456"/>
          <a:ext cx="23206689" cy="11405670"/>
        </p:xfrm>
        <a:graphic>
          <a:graphicData uri="http://schemas.openxmlformats.org/drawingml/2006/table">
            <a:tbl>
              <a:tblPr firstRow="1" firstCol="1" bandRow="1"/>
              <a:tblGrid>
                <a:gridCol w="813357"/>
                <a:gridCol w="9923633"/>
                <a:gridCol w="2445389"/>
                <a:gridCol w="3316196"/>
                <a:gridCol w="2986581"/>
                <a:gridCol w="3721533"/>
              </a:tblGrid>
              <a:tr h="1204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Факт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2021 </a:t>
                      </a:r>
                      <a:r>
                        <a:rPr lang="kk-KZ" sz="2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года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План на  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kk-KZ" sz="2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2022 </a:t>
                      </a:r>
                      <a:r>
                        <a:rPr lang="kk-KZ" sz="2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Факт 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2022 </a:t>
                      </a:r>
                      <a:r>
                        <a:rPr lang="kk-KZ" sz="2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года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Исполнение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 </a:t>
                      </a:r>
                      <a:r>
                        <a:rPr lang="kk-KZ" sz="2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сравнении с планом 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642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Конечный результат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9357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</a:t>
                      </a: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Уровень удовлетворенности пациентов качеством медицинской помощи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96,9%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96,30%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97,9%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4335" algn="l"/>
                          <a:tab pos="810260" algn="l"/>
                          <a:tab pos="900430" algn="l"/>
                        </a:tabLst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«+»</a:t>
                      </a:r>
                      <a:r>
                        <a:rPr lang="ru-RU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1,6%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323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Доходы 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от платных медицинских услуг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505 646,0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541 032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,20</a:t>
                      </a:r>
                      <a:endParaRPr lang="ru-RU" sz="24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582 402,86</a:t>
                      </a:r>
                      <a:endParaRPr lang="ru-RU" sz="24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4335" algn="l"/>
                          <a:tab pos="810260" algn="l"/>
                          <a:tab pos="900430" algn="l"/>
                        </a:tabLst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«+» 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41 370,66</a:t>
                      </a:r>
                      <a:endParaRPr lang="ru-RU" sz="24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6329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4335" algn="l"/>
                          <a:tab pos="810260" algn="l"/>
                          <a:tab pos="900430" algn="l"/>
                        </a:tabLst>
                      </a:pPr>
                      <a:r>
                        <a:rPr lang="ru-RU" sz="2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Прямой результат: Медицинские услуги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564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Количество пролеченных случаев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5 190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5 386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5 596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«+» 210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642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Результаты качества: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040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</a:t>
                      </a: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Общая летальность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0,40%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0,70%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0,50%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» 0,20%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64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Уровень послеоперационных осложнений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0,17%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3,0%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0,08%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» </a:t>
                      </a: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,92%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64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Оборот койки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32,4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33,70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35,0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» </a:t>
                      </a:r>
                      <a:r>
                        <a:rPr lang="kk-KZ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1,3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580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Доля иностранных пациентов по платным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услугам (стационарным)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2,56%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2,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4,5%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«+» 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2,27</a:t>
                      </a:r>
                      <a:r>
                        <a:rPr lang="kk-KZ" sz="2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357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Средняя длительность пребывания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больного (СДПБ) в стационаре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10,1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10,10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9,6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4335" algn="l"/>
                          <a:tab pos="810260" algn="l"/>
                          <a:tab pos="900430" algn="l"/>
                        </a:tabLs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» 0,5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64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Средняя длительность дооперационного пребывания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3,7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4,40 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3,8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» 0,6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64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Доля платных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пациентов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17,3%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12,70%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12,8%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«+» 0,1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64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Доля руководителей – женщин</a:t>
                      </a:r>
                      <a:r>
                        <a:rPr lang="ru-RU" sz="2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в структурных подразделениях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30,00%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42%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«+» </a:t>
                      </a: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357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70180" algn="l"/>
                        </a:tabLs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Доля специалистов, прошедшего повышение квалификации, переподготовку внутри страны и за рубежом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23,8 </a:t>
                      </a: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15,00%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28,8%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«+» </a:t>
                      </a: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13,8</a:t>
                      </a: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14840" y="1127096"/>
            <a:ext cx="2231136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altLang="ko-K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 рамках данной </a:t>
            </a:r>
            <a:r>
              <a:rPr lang="ru-RU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цели по итогам </a:t>
            </a:r>
            <a:r>
              <a:rPr lang="ru-RU" altLang="ko-K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2022 </a:t>
            </a:r>
            <a:r>
              <a:rPr lang="ru-RU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года </a:t>
            </a:r>
            <a:r>
              <a:rPr lang="ru-RU" altLang="ko-K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всего из 12 индикаторов пороговые значения достигли все 12 индикатора.</a:t>
            </a:r>
            <a:endParaRPr lang="ru-RU" altLang="ko-K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54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799081" y="8265907"/>
            <a:ext cx="7049519" cy="99122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rgbClr val="747678"/>
            </a:solidFill>
            <a:miter lim="800000"/>
            <a:headEnd/>
            <a:tailEnd/>
          </a:ln>
          <a:effectLst/>
          <a:extLst/>
        </p:spPr>
        <p:txBody>
          <a:bodyPr lIns="66675" tIns="66675" rIns="66675" bIns="66675" anchor="ctr"/>
          <a:lstStyle/>
          <a:p>
            <a:pPr marL="0" marR="0" lvl="0" indent="0" algn="ctr" defTabSz="9219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Проведенное лечение</a:t>
            </a:r>
            <a:endParaRPr kumimoji="0" lang="de-DE" sz="36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1404265" y="4973099"/>
            <a:ext cx="3888000" cy="133434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lIns="66675" tIns="66675" rIns="66675" bIns="66675" anchor="ctr"/>
          <a:lstStyle/>
          <a:p>
            <a:pPr lvl="0" algn="ctr" defTabSz="921905"/>
            <a:r>
              <a:rPr lang="ru-RU" sz="3600" b="1" kern="0" dirty="0">
                <a:solidFill>
                  <a:srgbClr val="002060"/>
                </a:solidFill>
                <a:latin typeface="Arial"/>
              </a:rPr>
              <a:t>2,23%</a:t>
            </a:r>
          </a:p>
        </p:txBody>
      </p:sp>
      <p:sp>
        <p:nvSpPr>
          <p:cNvPr id="15" name="Inhaltsplatzhalter 5"/>
          <p:cNvSpPr txBox="1">
            <a:spLocks/>
          </p:cNvSpPr>
          <p:nvPr/>
        </p:nvSpPr>
        <p:spPr bwMode="gray">
          <a:xfrm>
            <a:off x="15921893" y="9235862"/>
            <a:ext cx="6930640" cy="3482497"/>
          </a:xfrm>
          <a:prstGeom prst="rect">
            <a:avLst/>
          </a:prstGeom>
          <a:solidFill>
            <a:srgbClr val="FFFFFF"/>
          </a:solidFill>
          <a:ln>
            <a:solidFill>
              <a:srgbClr val="747678"/>
            </a:solidFill>
          </a:ln>
        </p:spPr>
        <p:txBody>
          <a:bodyPr vert="horz" lIns="72000" tIns="72000" rIns="72000" bIns="72000" rtlCol="0">
            <a:noAutofit/>
          </a:bodyPr>
          <a:lstStyle>
            <a:lvl1pPr marL="285750" indent="-285750">
              <a:lnSpc>
                <a:spcPct val="100000"/>
              </a:lnSpc>
              <a:spcBef>
                <a:spcPts val="900"/>
              </a:spcBef>
              <a:buClr>
                <a:srgbClr val="97989A"/>
              </a:buClr>
              <a:buFont typeface="Arial" panose="020B0604020202020204" pitchFamily="34" charset="0"/>
              <a:buChar char="■"/>
              <a:defRPr lang="de-DE" sz="1400" b="0" noProof="0" dirty="0" smtClean="0">
                <a:latin typeface="Arial" pitchFamily="34" charset="0"/>
                <a:cs typeface="Arial" pitchFamily="34" charset="0"/>
              </a:defRPr>
            </a:lvl1pPr>
            <a:lvl2pPr marL="541338" lvl="1" indent="-263525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Symbol" panose="05050102010706020507" pitchFamily="18" charset="2"/>
              <a:buChar char="-"/>
              <a:defRPr lang="de-DE" sz="1400" b="0" noProof="0" dirty="0" smtClean="0">
                <a:latin typeface="Arial"/>
                <a:cs typeface="Arial" pitchFamily="34" charset="0"/>
              </a:defRPr>
            </a:lvl2pPr>
            <a:lvl3pPr marL="803275" lvl="2" indent="-261938">
              <a:lnSpc>
                <a:spcPct val="100000"/>
              </a:lnSpc>
              <a:spcBef>
                <a:spcPts val="300"/>
              </a:spcBef>
              <a:buClr>
                <a:srgbClr val="97989A"/>
              </a:buClr>
              <a:buFont typeface="Arial" pitchFamily="34" charset="0"/>
              <a:buChar char="■"/>
              <a:defRPr lang="de-DE" sz="1400" b="0" noProof="0" dirty="0" smtClean="0">
                <a:latin typeface="Arial" pitchFamily="34" charset="0"/>
                <a:cs typeface="Arial" pitchFamily="34" charset="0"/>
              </a:defRPr>
            </a:lvl3pPr>
            <a:lvl4pPr marL="1057275" indent="-238125">
              <a:lnSpc>
                <a:spcPct val="100000"/>
              </a:lnSpc>
              <a:spcBef>
                <a:spcPts val="300"/>
              </a:spcBef>
              <a:buClr>
                <a:srgbClr val="97989A"/>
              </a:buClr>
              <a:buFont typeface="Arial" pitchFamily="34" charset="0"/>
              <a:buChar char="–"/>
              <a:defRPr lang="de-DE" sz="1400" b="0" noProof="0" dirty="0" smtClean="0">
                <a:latin typeface="Arial" pitchFamily="34" charset="0"/>
                <a:cs typeface="Arial" pitchFamily="34" charset="0"/>
              </a:defRPr>
            </a:lvl4pPr>
            <a:lvl5pPr marL="1287463" indent="-230188">
              <a:lnSpc>
                <a:spcPct val="100000"/>
              </a:lnSpc>
              <a:spcBef>
                <a:spcPts val="300"/>
              </a:spcBef>
              <a:buClr>
                <a:srgbClr val="97989A"/>
              </a:buClr>
              <a:buFont typeface="Arial" pitchFamily="34" charset="0"/>
              <a:buChar char="■"/>
              <a:defRPr lang="de-DE" sz="1200" b="0" baseline="0" noProof="0" dirty="0">
                <a:latin typeface="Arial" pitchFamily="34" charset="0"/>
                <a:cs typeface="Arial" pitchFamily="34" charset="0"/>
              </a:defRPr>
            </a:lvl5pPr>
            <a:lvl6pPr marL="720725" indent="-185738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–"/>
              <a:defRPr lang="en-GB" sz="1200" dirty="0" smtClean="0">
                <a:latin typeface="Arial" pitchFamily="34" charset="0"/>
                <a:cs typeface="Arial" pitchFamily="34" charset="0"/>
              </a:defRPr>
            </a:lvl6pPr>
            <a:lvl7pPr marL="895350" indent="-174625">
              <a:lnSpc>
                <a:spcPct val="11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■"/>
              <a:defRPr lang="en-GB" sz="900" baseline="0" dirty="0" smtClean="0">
                <a:latin typeface="Arial" pitchFamily="34" charset="0"/>
                <a:cs typeface="Arial" pitchFamily="34" charset="0"/>
              </a:defRPr>
            </a:lvl7pPr>
            <a:lvl8pPr marL="1081088" indent="-185738">
              <a:lnSpc>
                <a:spcPct val="11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–"/>
              <a:defRPr lang="en-GB" sz="900" baseline="0" dirty="0" smtClean="0">
                <a:latin typeface="Arial" pitchFamily="34" charset="0"/>
              </a:defRPr>
            </a:lvl8pPr>
            <a:lvl9pPr marL="1255713" indent="-174625">
              <a:lnSpc>
                <a:spcPct val="11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■"/>
              <a:defRPr lang="en-GB" sz="900" baseline="0" dirty="0" smtClean="0"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97989A"/>
              </a:buClr>
              <a:buSzTx/>
              <a:buNone/>
              <a:tabLst/>
              <a:defRPr/>
            </a:pPr>
            <a:endParaRPr kumimoji="0" lang="de-DE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Inhaltsplatzhalter 5"/>
          <p:cNvSpPr txBox="1">
            <a:spLocks/>
          </p:cNvSpPr>
          <p:nvPr/>
        </p:nvSpPr>
        <p:spPr bwMode="gray">
          <a:xfrm>
            <a:off x="799081" y="9257134"/>
            <a:ext cx="7050491" cy="3461225"/>
          </a:xfrm>
          <a:prstGeom prst="rect">
            <a:avLst/>
          </a:prstGeom>
          <a:solidFill>
            <a:srgbClr val="FFFFFF"/>
          </a:solidFill>
          <a:ln>
            <a:solidFill>
              <a:srgbClr val="747678"/>
            </a:solidFill>
          </a:ln>
        </p:spPr>
        <p:txBody>
          <a:bodyPr vert="horz" lIns="72000" tIns="72000" rIns="72000" bIns="72000" rtlCol="0">
            <a:noAutofit/>
          </a:bodyPr>
          <a:lstStyle>
            <a:lvl1pPr marL="285750" indent="-285750">
              <a:lnSpc>
                <a:spcPct val="100000"/>
              </a:lnSpc>
              <a:spcBef>
                <a:spcPts val="900"/>
              </a:spcBef>
              <a:buClr>
                <a:srgbClr val="97989A"/>
              </a:buClr>
              <a:buFont typeface="Arial" panose="020B0604020202020204" pitchFamily="34" charset="0"/>
              <a:buChar char="■"/>
              <a:defRPr lang="de-DE" sz="1400" b="0" noProof="0" dirty="0" smtClean="0">
                <a:latin typeface="Arial" pitchFamily="34" charset="0"/>
                <a:cs typeface="Arial" pitchFamily="34" charset="0"/>
              </a:defRPr>
            </a:lvl1pPr>
            <a:lvl2pPr marL="541338" lvl="1" indent="-263525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Symbol" panose="05050102010706020507" pitchFamily="18" charset="2"/>
              <a:buChar char="-"/>
              <a:defRPr lang="de-DE" sz="1400" b="0" noProof="0" dirty="0" smtClean="0">
                <a:latin typeface="Arial"/>
                <a:cs typeface="Arial" pitchFamily="34" charset="0"/>
              </a:defRPr>
            </a:lvl2pPr>
            <a:lvl3pPr marL="803275" lvl="2" indent="-261938">
              <a:lnSpc>
                <a:spcPct val="100000"/>
              </a:lnSpc>
              <a:spcBef>
                <a:spcPts val="300"/>
              </a:spcBef>
              <a:buClr>
                <a:srgbClr val="97989A"/>
              </a:buClr>
              <a:buFont typeface="Arial" pitchFamily="34" charset="0"/>
              <a:buChar char="■"/>
              <a:defRPr lang="de-DE" sz="1400" b="0" noProof="0" dirty="0" smtClean="0">
                <a:latin typeface="Arial" pitchFamily="34" charset="0"/>
                <a:cs typeface="Arial" pitchFamily="34" charset="0"/>
              </a:defRPr>
            </a:lvl3pPr>
            <a:lvl4pPr marL="1057275" indent="-238125">
              <a:lnSpc>
                <a:spcPct val="100000"/>
              </a:lnSpc>
              <a:spcBef>
                <a:spcPts val="300"/>
              </a:spcBef>
              <a:buClr>
                <a:srgbClr val="97989A"/>
              </a:buClr>
              <a:buFont typeface="Arial" pitchFamily="34" charset="0"/>
              <a:buChar char="–"/>
              <a:defRPr lang="de-DE" sz="1400" b="0" noProof="0" dirty="0" smtClean="0">
                <a:latin typeface="Arial" pitchFamily="34" charset="0"/>
                <a:cs typeface="Arial" pitchFamily="34" charset="0"/>
              </a:defRPr>
            </a:lvl4pPr>
            <a:lvl5pPr marL="1287463" indent="-230188">
              <a:lnSpc>
                <a:spcPct val="100000"/>
              </a:lnSpc>
              <a:spcBef>
                <a:spcPts val="300"/>
              </a:spcBef>
              <a:buClr>
                <a:srgbClr val="97989A"/>
              </a:buClr>
              <a:buFont typeface="Arial" pitchFamily="34" charset="0"/>
              <a:buChar char="■"/>
              <a:defRPr lang="de-DE" sz="1200" b="0" baseline="0" noProof="0" dirty="0">
                <a:latin typeface="Arial" pitchFamily="34" charset="0"/>
                <a:cs typeface="Arial" pitchFamily="34" charset="0"/>
              </a:defRPr>
            </a:lvl5pPr>
            <a:lvl6pPr marL="720725" indent="-185738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–"/>
              <a:defRPr lang="en-GB" sz="1200" dirty="0" smtClean="0">
                <a:latin typeface="Arial" pitchFamily="34" charset="0"/>
                <a:cs typeface="Arial" pitchFamily="34" charset="0"/>
              </a:defRPr>
            </a:lvl6pPr>
            <a:lvl7pPr marL="895350" indent="-174625">
              <a:lnSpc>
                <a:spcPct val="11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■"/>
              <a:defRPr lang="en-GB" sz="900" baseline="0" dirty="0" smtClean="0">
                <a:latin typeface="Arial" pitchFamily="34" charset="0"/>
                <a:cs typeface="Arial" pitchFamily="34" charset="0"/>
              </a:defRPr>
            </a:lvl7pPr>
            <a:lvl8pPr marL="1081088" indent="-185738">
              <a:lnSpc>
                <a:spcPct val="11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–"/>
              <a:defRPr lang="en-GB" sz="900" baseline="0" dirty="0" smtClean="0">
                <a:latin typeface="Arial" pitchFamily="34" charset="0"/>
              </a:defRPr>
            </a:lvl8pPr>
            <a:lvl9pPr marL="1255713" indent="-174625">
              <a:lnSpc>
                <a:spcPct val="11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■"/>
              <a:defRPr lang="en-GB" sz="900" baseline="0" dirty="0" smtClean="0">
                <a:latin typeface="Arial" pitchFamily="34" charset="0"/>
                <a:cs typeface="Arial" pitchFamily="34" charset="0"/>
              </a:defRPr>
            </a:lvl9pPr>
          </a:lstStyle>
          <a:p>
            <a:pPr marL="200025" marR="0" lvl="0" indent="-200025" defTabSz="91440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97989A"/>
              </a:buClr>
              <a:buSzTx/>
              <a:buFont typeface="Arial" panose="020B0604020202020204" pitchFamily="34" charset="0"/>
              <a:buChar char="■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404264" y="2537759"/>
            <a:ext cx="14517629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7. 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Доля иностранных пациентов по платным услугам (стационарным</a:t>
            </a: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Объект 3" descr="C:\Users\nh_erze\Desktop\Алгыс хат.png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08" t="-5396" r="39082"/>
          <a:stretch/>
        </p:blipFill>
        <p:spPr bwMode="auto">
          <a:xfrm>
            <a:off x="619512" y="356569"/>
            <a:ext cx="1908592" cy="135792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ounded Rectangle 3"/>
          <p:cNvSpPr/>
          <p:nvPr/>
        </p:nvSpPr>
        <p:spPr>
          <a:xfrm>
            <a:off x="3006559" y="714299"/>
            <a:ext cx="19843396" cy="642467"/>
          </a:xfrm>
          <a:prstGeom prst="roundRect">
            <a:avLst>
              <a:gd name="adj" fmla="val 2778"/>
            </a:avLst>
          </a:prstGeom>
          <a:noFill/>
          <a:ln w="127000" cap="rnd">
            <a:noFill/>
          </a:ln>
          <a:effectLst>
            <a:outerShdw blurRad="495300" sx="102000" sy="102000" algn="ctr" rotWithShape="0">
              <a:prstClr val="black">
                <a:alpha val="21000"/>
              </a:prstClr>
            </a:outerShdw>
            <a:softEdge rad="0"/>
          </a:effectLst>
        </p:spPr>
        <p:txBody>
          <a:bodyPr vert="horz" lIns="91440" tIns="45720" rIns="91440" bIns="45720" rtlCol="0" anchor="ctr"/>
          <a:lstStyle/>
          <a:p>
            <a:pPr>
              <a:spcBef>
                <a:spcPct val="0"/>
              </a:spcBef>
            </a:pPr>
            <a:r>
              <a:rPr lang="ru-RU" altLang="ru-RU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1</a:t>
            </a:r>
            <a:r>
              <a:rPr lang="en-US" altLang="ru-RU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altLang="ru-RU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Устойчивый высокий уровень качества медицинской </a:t>
            </a:r>
            <a:r>
              <a:rPr lang="ru-RU" altLang="ru-RU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помощи</a:t>
            </a:r>
            <a:endParaRPr lang="ru-RU" altLang="ru-RU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1399593" y="3611976"/>
            <a:ext cx="3888000" cy="133434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lIns="66675" tIns="66675" rIns="66675" bIns="66675" anchor="ctr"/>
          <a:lstStyle/>
          <a:p>
            <a:pPr marL="0" marR="0" lvl="0" indent="0" algn="ctr" defTabSz="9219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56051" y="3747043"/>
            <a:ext cx="19255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8374228" y="6340410"/>
            <a:ext cx="7358735" cy="13343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lIns="66675" tIns="66675" rIns="66675" bIns="66675" anchor="ctr"/>
          <a:lstStyle/>
          <a:p>
            <a:pPr lvl="0" algn="ctr" defTabSz="921905"/>
            <a:r>
              <a:rPr lang="ru-RU" sz="3600" b="1" kern="0" dirty="0" smtClean="0">
                <a:solidFill>
                  <a:srgbClr val="002060"/>
                </a:solidFill>
                <a:latin typeface="Arial"/>
              </a:rPr>
              <a:t>4,5% – 32 пациента</a:t>
            </a:r>
            <a:endParaRPr lang="ru-RU" sz="3600" b="1" kern="0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8374228" y="4979287"/>
            <a:ext cx="7358735" cy="13343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lIns="66675" tIns="66675" rIns="66675" bIns="66675" anchor="ctr"/>
          <a:lstStyle/>
          <a:p>
            <a:pPr marL="0" marR="0" lvl="0" indent="0" algn="ctr" defTabSz="9219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130105" y="5088208"/>
            <a:ext cx="18469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164856"/>
              </p:ext>
            </p:extLst>
          </p:nvPr>
        </p:nvGraphicFramePr>
        <p:xfrm>
          <a:off x="8419441" y="8265907"/>
          <a:ext cx="6929684" cy="44829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04844"/>
                <a:gridCol w="2824840"/>
              </a:tblGrid>
              <a:tr h="640427">
                <a:tc>
                  <a:txBody>
                    <a:bodyPr/>
                    <a:lstStyle/>
                    <a:p>
                      <a:pPr marL="0" marR="0" indent="0" algn="ctr" defTabSz="18283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Россия</a:t>
                      </a:r>
                      <a:endParaRPr lang="ru-RU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82834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04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Таджикистан 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04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Узбекистан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82834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04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Кыргызстан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04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Азербайджан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04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Германия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04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Турция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1" name="Прямоугольник 30"/>
          <p:cNvSpPr/>
          <p:nvPr/>
        </p:nvSpPr>
        <p:spPr>
          <a:xfrm>
            <a:off x="17333929" y="9986380"/>
            <a:ext cx="41056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24 269 </a:t>
            </a:r>
            <a:r>
              <a:rPr lang="ru-RU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409,00 тенге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5921893" y="8265907"/>
            <a:ext cx="6929685" cy="133529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rgbClr val="747678"/>
            </a:solidFill>
            <a:miter lim="800000"/>
            <a:headEnd/>
            <a:tailEnd/>
          </a:ln>
          <a:effectLst/>
          <a:extLst/>
        </p:spPr>
        <p:txBody>
          <a:bodyPr lIns="66675" tIns="66675" rIns="66675" bIns="66675" anchor="ctr"/>
          <a:lstStyle/>
          <a:p>
            <a:pPr lvl="0" algn="ctr" defTabSz="921905"/>
            <a:r>
              <a:rPr lang="ru-RU" sz="3600" b="1" kern="0" dirty="0">
                <a:solidFill>
                  <a:srgbClr val="FFFFFF"/>
                </a:solidFill>
                <a:latin typeface="Arial"/>
              </a:rPr>
              <a:t>Объем дохода от иностранных пациентов </a:t>
            </a:r>
            <a:endParaRPr kumimoji="0" lang="de-DE" sz="36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53011" y="9415660"/>
            <a:ext cx="6528889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Прооперированы – 20 пациента</a:t>
            </a:r>
          </a:p>
          <a:p>
            <a:pPr>
              <a:spcAft>
                <a:spcPts val="1200"/>
              </a:spcAft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Гамма-нож – 4 пациента</a:t>
            </a:r>
          </a:p>
          <a:p>
            <a:pPr>
              <a:spcBef>
                <a:spcPts val="600"/>
              </a:spcBef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Без операций – 9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пациента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Диагностическая ангиография – 1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пациента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Реабилитация – 2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пациента</a:t>
            </a:r>
          </a:p>
        </p:txBody>
      </p:sp>
    </p:spTree>
    <p:extLst>
      <p:ext uri="{BB962C8B-B14F-4D97-AF65-F5344CB8AC3E}">
        <p14:creationId xmlns:p14="http://schemas.microsoft.com/office/powerpoint/2010/main" val="700165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/>
          <p:cNvSpPr/>
          <p:nvPr/>
        </p:nvSpPr>
        <p:spPr>
          <a:xfrm>
            <a:off x="2748822" y="357730"/>
            <a:ext cx="19843396" cy="642467"/>
          </a:xfrm>
          <a:prstGeom prst="roundRect">
            <a:avLst>
              <a:gd name="adj" fmla="val 2778"/>
            </a:avLst>
          </a:prstGeom>
          <a:noFill/>
          <a:ln w="127000" cap="rnd">
            <a:noFill/>
          </a:ln>
          <a:effectLst>
            <a:outerShdw blurRad="495300" sx="102000" sy="102000" algn="ctr" rotWithShape="0">
              <a:prstClr val="black">
                <a:alpha val="21000"/>
              </a:prstClr>
            </a:outerShdw>
            <a:softEdge rad="0"/>
          </a:effectLst>
        </p:spPr>
        <p:txBody>
          <a:bodyPr vert="horz" lIns="91440" tIns="45720" rIns="91440" bIns="45720" rtlCol="0" anchor="ctr"/>
          <a:lstStyle/>
          <a:p>
            <a:pPr>
              <a:spcBef>
                <a:spcPct val="0"/>
              </a:spcBef>
            </a:pPr>
            <a:r>
              <a:rPr lang="ru-RU" altLang="ru-RU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1</a:t>
            </a:r>
            <a:r>
              <a:rPr lang="en-US" altLang="ru-RU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altLang="ru-RU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Устойчивый высокий уровень качества медицинской помощи</a:t>
            </a:r>
          </a:p>
        </p:txBody>
      </p:sp>
      <p:pic>
        <p:nvPicPr>
          <p:cNvPr id="4" name="Объект 3" descr="C:\Users\nh_erze\Desktop\Алгыс хат.png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08" t="-5396" r="39082"/>
          <a:stretch/>
        </p:blipFill>
        <p:spPr bwMode="auto">
          <a:xfrm>
            <a:off x="241139" y="0"/>
            <a:ext cx="1908592" cy="135792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764915"/>
              </p:ext>
            </p:extLst>
          </p:nvPr>
        </p:nvGraphicFramePr>
        <p:xfrm>
          <a:off x="619513" y="1766456"/>
          <a:ext cx="23206689" cy="11405670"/>
        </p:xfrm>
        <a:graphic>
          <a:graphicData uri="http://schemas.openxmlformats.org/drawingml/2006/table">
            <a:tbl>
              <a:tblPr firstRow="1" firstCol="1" bandRow="1"/>
              <a:tblGrid>
                <a:gridCol w="813357"/>
                <a:gridCol w="9923633"/>
                <a:gridCol w="2445389"/>
                <a:gridCol w="3316196"/>
                <a:gridCol w="2986581"/>
                <a:gridCol w="3721533"/>
              </a:tblGrid>
              <a:tr h="1204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Факт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2021 </a:t>
                      </a:r>
                      <a:r>
                        <a:rPr lang="kk-KZ" sz="2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года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План на  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kk-KZ" sz="2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2022 </a:t>
                      </a:r>
                      <a:r>
                        <a:rPr lang="kk-KZ" sz="2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Факт 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2022 </a:t>
                      </a:r>
                      <a:r>
                        <a:rPr lang="kk-KZ" sz="2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года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Исполнение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 </a:t>
                      </a:r>
                      <a:r>
                        <a:rPr lang="kk-KZ" sz="2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сравнении с планом 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642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Конечный результат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9357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</a:t>
                      </a: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Уровень удовлетворенности пациентов качеством медицинской помощи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96,9%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96,30%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97,9%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4335" algn="l"/>
                          <a:tab pos="810260" algn="l"/>
                          <a:tab pos="900430" algn="l"/>
                        </a:tabLst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«+»</a:t>
                      </a:r>
                      <a:r>
                        <a:rPr lang="ru-RU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1,6%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323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Доходы 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от платных медицинских услуг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505 646,0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541 032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,20</a:t>
                      </a:r>
                      <a:endParaRPr lang="ru-RU" sz="24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582 402,86</a:t>
                      </a:r>
                      <a:endParaRPr lang="ru-RU" sz="24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4335" algn="l"/>
                          <a:tab pos="810260" algn="l"/>
                          <a:tab pos="900430" algn="l"/>
                        </a:tabLst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«+» 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41 370,66</a:t>
                      </a:r>
                      <a:endParaRPr lang="ru-RU" sz="24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6329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4335" algn="l"/>
                          <a:tab pos="810260" algn="l"/>
                          <a:tab pos="900430" algn="l"/>
                        </a:tabLst>
                      </a:pPr>
                      <a:r>
                        <a:rPr lang="ru-RU" sz="2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Прямой результат: Медицинские услуги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564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Количество пролеченных случаев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5 190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5 386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5 596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«+» 210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642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Результаты качества: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040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</a:t>
                      </a: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Общая летальность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0,40%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0,70%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0,50%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» 0,20%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64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Уровень послеоперационных осложнений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0,17%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3,0%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0,08%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» </a:t>
                      </a: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,92%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64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Оборот койки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32,4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33,70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35,0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» </a:t>
                      </a:r>
                      <a:r>
                        <a:rPr lang="kk-KZ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1,3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580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Доля иностранных пациентов по платным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услугам (стационарным)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2,56%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2,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4,5%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«+» 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2,27</a:t>
                      </a:r>
                      <a:r>
                        <a:rPr lang="kk-KZ" sz="2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357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Средняя длительность пребывания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больного (СДПБ) в стационаре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10,1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10,10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9,6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4335" algn="l"/>
                          <a:tab pos="810260" algn="l"/>
                          <a:tab pos="900430" algn="l"/>
                        </a:tabLs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» 0,5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64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9.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Средняя длительность дооперационного пребывания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3,7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4,40 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3,8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» 0,6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64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Доля платных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пациентов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17,3%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12,70%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12,8%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«+» 0,1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64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Доля руководителей – женщин</a:t>
                      </a:r>
                      <a:r>
                        <a:rPr lang="ru-RU" sz="2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в структурных подразделениях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30,00%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42%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«+» </a:t>
                      </a: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357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70180" algn="l"/>
                        </a:tabLs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Доля специалистов, прошедшего повышение квалификации, переподготовку внутри страны и за рубежом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23,8 </a:t>
                      </a: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15,00%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28,8%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«+» </a:t>
                      </a: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13,8</a:t>
                      </a: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14840" y="1127096"/>
            <a:ext cx="2231136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altLang="ko-K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 рамках данной </a:t>
            </a:r>
            <a:r>
              <a:rPr lang="ru-RU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цели по итогам </a:t>
            </a:r>
            <a:r>
              <a:rPr lang="ru-RU" altLang="ko-K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2022 </a:t>
            </a:r>
            <a:r>
              <a:rPr lang="ru-RU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года </a:t>
            </a:r>
            <a:r>
              <a:rPr lang="ru-RU" altLang="ko-K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всего из 12 индикаторов пороговые значения достигли все 12 индикатора.</a:t>
            </a:r>
            <a:endParaRPr lang="ru-RU" altLang="ko-K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52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3" descr="C:\Users\nh_erze\Desktop\Алгыс хат.png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08" t="-5396" r="39082"/>
          <a:stretch/>
        </p:blipFill>
        <p:spPr bwMode="auto">
          <a:xfrm>
            <a:off x="619512" y="356569"/>
            <a:ext cx="1908592" cy="135792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ounded Rectangle 3"/>
          <p:cNvSpPr/>
          <p:nvPr/>
        </p:nvSpPr>
        <p:spPr>
          <a:xfrm>
            <a:off x="3006559" y="714299"/>
            <a:ext cx="19843396" cy="642467"/>
          </a:xfrm>
          <a:prstGeom prst="roundRect">
            <a:avLst>
              <a:gd name="adj" fmla="val 2778"/>
            </a:avLst>
          </a:prstGeom>
          <a:noFill/>
          <a:ln w="127000" cap="rnd">
            <a:noFill/>
          </a:ln>
          <a:effectLst>
            <a:outerShdw blurRad="495300" sx="102000" sy="102000" algn="ctr" rotWithShape="0">
              <a:prstClr val="black">
                <a:alpha val="21000"/>
              </a:prstClr>
            </a:outerShdw>
            <a:softEdge rad="0"/>
          </a:effectLst>
        </p:spPr>
        <p:txBody>
          <a:bodyPr vert="horz" lIns="91440" tIns="45720" rIns="91440" bIns="45720" rtlCol="0" anchor="ctr"/>
          <a:lstStyle/>
          <a:p>
            <a:pPr>
              <a:spcBef>
                <a:spcPct val="0"/>
              </a:spcBef>
            </a:pPr>
            <a:r>
              <a:rPr lang="ru-RU" altLang="ru-RU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1</a:t>
            </a:r>
            <a:r>
              <a:rPr lang="en-US" altLang="ru-RU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altLang="ru-RU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Устойчивый высокий уровень качества медицинской </a:t>
            </a:r>
            <a:r>
              <a:rPr lang="ru-RU" altLang="ru-RU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помощи</a:t>
            </a:r>
            <a:endParaRPr lang="ru-RU" altLang="ru-RU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404264" y="2537759"/>
            <a:ext cx="13737287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11. 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Доля руководителей – женщин в структурных </a:t>
            </a: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подразделениях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898661"/>
              </p:ext>
            </p:extLst>
          </p:nvPr>
        </p:nvGraphicFramePr>
        <p:xfrm>
          <a:off x="1899564" y="3752849"/>
          <a:ext cx="19417384" cy="83946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7173"/>
                <a:gridCol w="2427173"/>
                <a:gridCol w="2427173"/>
                <a:gridCol w="2427173"/>
                <a:gridCol w="2427173"/>
                <a:gridCol w="2427173"/>
                <a:gridCol w="2427173"/>
                <a:gridCol w="2427173"/>
              </a:tblGrid>
              <a:tr h="2798223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36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Общая </a:t>
                      </a:r>
                      <a:r>
                        <a:rPr lang="ru-RU" sz="36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численность работников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775" marR="10775" marT="1077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36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</a:t>
                      </a:r>
                      <a:r>
                        <a:rPr lang="ru-RU" sz="36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женщин на уровне </a:t>
                      </a:r>
                      <a:r>
                        <a:rPr lang="ru-RU" sz="3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руководителей структурных подразделений</a:t>
                      </a:r>
                      <a:endParaRPr lang="ru-RU" sz="3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775" marR="10775" marT="1077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89" marR="5389" marT="5389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89" marR="5389" marT="538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982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6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775" marR="10775" marT="1077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Муж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775" marR="10775" marT="1077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Жен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775" marR="10775" marT="1077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60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женщин</a:t>
                      </a:r>
                      <a:endParaRPr lang="ru-RU" sz="36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775" marR="10775" marT="1077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6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775" marR="10775" marT="1077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Муж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775" marR="10775" marT="1077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Жен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775" marR="10775" marT="1077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60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женщин</a:t>
                      </a:r>
                      <a:endParaRPr lang="ru-RU" sz="36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775" marR="10775" marT="10775" marB="0" vert="vert270" anchor="ctr"/>
                </a:tc>
              </a:tr>
              <a:tr h="27982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6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677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775" marR="10775" marT="10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178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775" marR="10775" marT="10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499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775" marR="10775" marT="10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60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74%</a:t>
                      </a:r>
                      <a:endParaRPr lang="ru-RU" sz="36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775" marR="10775" marT="10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775" marR="10775" marT="10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775" marR="10775" marT="10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775" marR="10775" marT="10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6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42%</a:t>
                      </a:r>
                      <a:endParaRPr lang="ru-RU" sz="36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775" marR="10775" marT="1077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13617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Бегущая строка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Custom 5">
      <a:majorFont>
        <a:latin typeface="Raleway SemiBold"/>
        <a:ea typeface=""/>
        <a:cs typeface=""/>
      </a:majorFont>
      <a:minorFont>
        <a:latin typeface="Raleway Medium"/>
        <a:ea typeface=""/>
        <a:cs typeface=""/>
      </a:minorFont>
    </a:fontScheme>
    <a:fmtScheme name="Верхняя тень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plate PresentationGo Dark">
  <a:themeElements>
    <a:clrScheme name="PGO5">
      <a:dk1>
        <a:sysClr val="windowText" lastClr="000000"/>
      </a:dk1>
      <a:lt1>
        <a:sysClr val="window" lastClr="FFFFFF"/>
      </a:lt1>
      <a:dk2>
        <a:srgbClr val="013D4D"/>
      </a:dk2>
      <a:lt2>
        <a:srgbClr val="D3D3D3"/>
      </a:lt2>
      <a:accent1>
        <a:srgbClr val="00A891"/>
      </a:accent1>
      <a:accent2>
        <a:srgbClr val="D9126B"/>
      </a:accent2>
      <a:accent3>
        <a:srgbClr val="FE7600"/>
      </a:accent3>
      <a:accent4>
        <a:srgbClr val="B1DB15"/>
      </a:accent4>
      <a:accent5>
        <a:srgbClr val="854D82"/>
      </a:accent5>
      <a:accent6>
        <a:srgbClr val="FFE200"/>
      </a:accent6>
      <a:hlink>
        <a:srgbClr val="00B0F0"/>
      </a:hlink>
      <a:folHlink>
        <a:srgbClr val="0070C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Тема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15701</TotalTime>
  <Words>2341</Words>
  <Application>Microsoft Office PowerPoint</Application>
  <PresentationFormat>Произвольный</PresentationFormat>
  <Paragraphs>711</Paragraphs>
  <Slides>19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19</vt:i4>
      </vt:variant>
    </vt:vector>
  </HeadingPairs>
  <TitlesOfParts>
    <vt:vector size="35" baseType="lpstr">
      <vt:lpstr>Arial</vt:lpstr>
      <vt:lpstr>Calibri</vt:lpstr>
      <vt:lpstr>Calibri Light</vt:lpstr>
      <vt:lpstr>Helvetica</vt:lpstr>
      <vt:lpstr>Open Sans</vt:lpstr>
      <vt:lpstr>Open Sans Extrabold</vt:lpstr>
      <vt:lpstr>Raleway</vt:lpstr>
      <vt:lpstr>Raleway Medium</vt:lpstr>
      <vt:lpstr>Raleway SemiBold</vt:lpstr>
      <vt:lpstr>Tahoma</vt:lpstr>
      <vt:lpstr>Times New Roman</vt:lpstr>
      <vt:lpstr>Wingdings</vt:lpstr>
      <vt:lpstr>Office Theme</vt:lpstr>
      <vt:lpstr>Template PresentationGo Dark</vt:lpstr>
      <vt:lpstr>2_Тема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Проблемные вопросы и пути их решения</vt:lpstr>
      <vt:lpstr>Проблемные вопросы и пути их решения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Momen Elshamy</dc:creator>
  <cp:lastModifiedBy>Айдос Доскалиев</cp:lastModifiedBy>
  <cp:revision>1214</cp:revision>
  <cp:lastPrinted>2023-06-16T08:46:57Z</cp:lastPrinted>
  <dcterms:created xsi:type="dcterms:W3CDTF">2017-08-22T06:10:53Z</dcterms:created>
  <dcterms:modified xsi:type="dcterms:W3CDTF">2023-06-27T07:27:51Z</dcterms:modified>
</cp:coreProperties>
</file>